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5bb0b5a98648d9" /><Relationship Type="http://schemas.openxmlformats.org/officeDocument/2006/relationships/extended-properties" Target="/docProps/app.xml" Id="R9b68700682e74f6c" /><Relationship Type="http://schemas.openxmlformats.org/officeDocument/2006/relationships/officeDocument" Target="/ppt/presentation.xml" Id="R70fffbb7689e4f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b9241624b14ddc"/>
  </p:sldMasterIdLst>
  <p:notesMasterIdLst>
    <p:notesMasterId xmlns:r="http://schemas.openxmlformats.org/officeDocument/2006/relationships" r:id="Ra1d0a30e03dc4fe1"/>
  </p:notesMasterIdLst>
  <p:sldIdLst>
    <p:sldId xmlns:r="http://schemas.openxmlformats.org/officeDocument/2006/relationships" id="256" r:id="Rc2294d3893b04f63"/>
    <p:sldId xmlns:r="http://schemas.openxmlformats.org/officeDocument/2006/relationships" id="257" r:id="Rc833ebd92f8b4fa4"/>
    <p:sldId xmlns:r="http://schemas.openxmlformats.org/officeDocument/2006/relationships" id="258" r:id="R12068aafc46f46ee"/>
    <p:sldId xmlns:r="http://schemas.openxmlformats.org/officeDocument/2006/relationships" id="259" r:id="Rb502d732f89e4dad"/>
    <p:sldId xmlns:r="http://schemas.openxmlformats.org/officeDocument/2006/relationships" id="260" r:id="R16e696212a944731"/>
    <p:sldId xmlns:r="http://schemas.openxmlformats.org/officeDocument/2006/relationships" id="261" r:id="R89c4e534bcb74284"/>
    <p:sldId xmlns:r="http://schemas.openxmlformats.org/officeDocument/2006/relationships" id="262" r:id="R51a7fe3f4f3948ee"/>
    <p:sldId xmlns:r="http://schemas.openxmlformats.org/officeDocument/2006/relationships" id="263" r:id="Rd03eced1178042ec"/>
    <p:sldId xmlns:r="http://schemas.openxmlformats.org/officeDocument/2006/relationships" id="264" r:id="Rb0c309bd2db84db9"/>
    <p:sldId xmlns:r="http://schemas.openxmlformats.org/officeDocument/2006/relationships" id="265" r:id="R62d411a4f4274a25"/>
    <p:sldId xmlns:r="http://schemas.openxmlformats.org/officeDocument/2006/relationships" id="266" r:id="R1a57650bbe4b42ab"/>
    <p:sldId xmlns:r="http://schemas.openxmlformats.org/officeDocument/2006/relationships" id="267" r:id="Rd10262758bd3495f"/>
    <p:sldId xmlns:r="http://schemas.openxmlformats.org/officeDocument/2006/relationships" id="268" r:id="Rd6dca7e90e894c07"/>
    <p:sldId xmlns:r="http://schemas.openxmlformats.org/officeDocument/2006/relationships" id="269" r:id="R997a484cd9a04f5a"/>
    <p:sldId xmlns:r="http://schemas.openxmlformats.org/officeDocument/2006/relationships" id="270" r:id="Rc8d9519b5e914f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87075f6efd4a85" /><Relationship Type="http://schemas.openxmlformats.org/officeDocument/2006/relationships/slideMaster" Target="/ppt/slideMasters/slideMaster1.xml" Id="Rccb9241624b14ddc" /><Relationship Type="http://schemas.openxmlformats.org/officeDocument/2006/relationships/notesMaster" Target="/ppt/notesMasters/notesMaster1.xml" Id="Ra1d0a30e03dc4fe1" /><Relationship Type="http://schemas.openxmlformats.org/officeDocument/2006/relationships/presProps" Target="/ppt/presProps.xml" Id="R6e6a87b98d534fde" /><Relationship Type="http://schemas.openxmlformats.org/officeDocument/2006/relationships/tableStyles" Target="/ppt/tableStyles.xml" Id="R9ff2293d0b744446" /><Relationship Type="http://schemas.openxmlformats.org/officeDocument/2006/relationships/slide" Target="/ppt/slides/slide1.xml" Id="Rc2294d3893b04f63" /><Relationship Type="http://schemas.openxmlformats.org/officeDocument/2006/relationships/slide" Target="/ppt/slides/slide2.xml" Id="Rc833ebd92f8b4fa4" /><Relationship Type="http://schemas.openxmlformats.org/officeDocument/2006/relationships/slide" Target="/ppt/slides/slide3.xml" Id="R12068aafc46f46ee" /><Relationship Type="http://schemas.openxmlformats.org/officeDocument/2006/relationships/slide" Target="/ppt/slides/slide4.xml" Id="Rb502d732f89e4dad" /><Relationship Type="http://schemas.openxmlformats.org/officeDocument/2006/relationships/slide" Target="/ppt/slides/slide5.xml" Id="R16e696212a944731" /><Relationship Type="http://schemas.openxmlformats.org/officeDocument/2006/relationships/slide" Target="/ppt/slides/slide6.xml" Id="R89c4e534bcb74284" /><Relationship Type="http://schemas.openxmlformats.org/officeDocument/2006/relationships/slide" Target="/ppt/slides/slide7.xml" Id="R51a7fe3f4f3948ee" /><Relationship Type="http://schemas.openxmlformats.org/officeDocument/2006/relationships/slide" Target="/ppt/slides/slide8.xml" Id="Rd03eced1178042ec" /><Relationship Type="http://schemas.openxmlformats.org/officeDocument/2006/relationships/slide" Target="/ppt/slides/slide9.xml" Id="Rb0c309bd2db84db9" /><Relationship Type="http://schemas.openxmlformats.org/officeDocument/2006/relationships/slide" Target="/ppt/slides/slide10.xml" Id="R62d411a4f4274a25" /><Relationship Type="http://schemas.openxmlformats.org/officeDocument/2006/relationships/slide" Target="/ppt/slides/slide11.xml" Id="R1a57650bbe4b42ab" /><Relationship Type="http://schemas.openxmlformats.org/officeDocument/2006/relationships/slide" Target="/ppt/slides/slide12.xml" Id="Rd10262758bd3495f" /><Relationship Type="http://schemas.openxmlformats.org/officeDocument/2006/relationships/slide" Target="/ppt/slides/slide13.xml" Id="Rd6dca7e90e894c07" /><Relationship Type="http://schemas.openxmlformats.org/officeDocument/2006/relationships/slide" Target="/ppt/slides/slide14.xml" Id="R997a484cd9a04f5a" /><Relationship Type="http://schemas.openxmlformats.org/officeDocument/2006/relationships/slide" Target="/ppt/slides/slide15.xml" Id="Rc8d9519b5e914f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19e2bfb23448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18b2edeef94e35" /><Relationship Type="http://schemas.openxmlformats.org/officeDocument/2006/relationships/notesMaster" Target="/ppt/notesMasters/notesMaster1.xml" Id="R7048e58ae1a24e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5e4cef4ec84572" /><Relationship Type="http://schemas.openxmlformats.org/officeDocument/2006/relationships/notesMaster" Target="/ppt/notesMasters/notesMaster1.xml" Id="R325ac18e65cd44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2f160bb126949e2" /><Relationship Type="http://schemas.openxmlformats.org/officeDocument/2006/relationships/notesMaster" Target="/ppt/notesMasters/notesMaster1.xml" Id="Rbbe50a0b725a4f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0e88fefc9b48ab" /><Relationship Type="http://schemas.openxmlformats.org/officeDocument/2006/relationships/notesMaster" Target="/ppt/notesMasters/notesMaster1.xml" Id="Rd826113f7cdd4a5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80a445b73441b8" /><Relationship Type="http://schemas.openxmlformats.org/officeDocument/2006/relationships/notesMaster" Target="/ppt/notesMasters/notesMaster1.xml" Id="Rb3d7288619454e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4dc249e6874cc7" /><Relationship Type="http://schemas.openxmlformats.org/officeDocument/2006/relationships/notesMaster" Target="/ppt/notesMasters/notesMaster1.xml" Id="Rc27df8887a2042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cfebbf4d93423b" /><Relationship Type="http://schemas.openxmlformats.org/officeDocument/2006/relationships/notesMaster" Target="/ppt/notesMasters/notesMaster1.xml" Id="R710433c0d88548e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5f3403244b412a" /><Relationship Type="http://schemas.openxmlformats.org/officeDocument/2006/relationships/notesMaster" Target="/ppt/notesMasters/notesMaster1.xml" Id="Rfdcfd603c3044e1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8d841ca05e64e43" /><Relationship Type="http://schemas.openxmlformats.org/officeDocument/2006/relationships/notesMaster" Target="/ppt/notesMasters/notesMaster1.xml" Id="R296f5709bb9d40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588b16c1374594" /><Relationship Type="http://schemas.openxmlformats.org/officeDocument/2006/relationships/notesMaster" Target="/ppt/notesMasters/notesMaster1.xml" Id="R05417d9e107b46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a1509ec4a24d75" /><Relationship Type="http://schemas.openxmlformats.org/officeDocument/2006/relationships/notesMaster" Target="/ppt/notesMasters/notesMaster1.xml" Id="R184311081b4f478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78e8d7e3534bf2" /><Relationship Type="http://schemas.openxmlformats.org/officeDocument/2006/relationships/notesMaster" Target="/ppt/notesMasters/notesMaster1.xml" Id="R7cc48a80e00c4a2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bffe34b1a4148cd" /><Relationship Type="http://schemas.openxmlformats.org/officeDocument/2006/relationships/notesMaster" Target="/ppt/notesMasters/notesMaster1.xml" Id="R486be0723d2a4c0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a4c0240cae14c77" /><Relationship Type="http://schemas.openxmlformats.org/officeDocument/2006/relationships/notesMaster" Target="/ppt/notesMasters/notesMaster1.xml" Id="Rea826fac48cf414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d2a1afc76874526" /><Relationship Type="http://schemas.openxmlformats.org/officeDocument/2006/relationships/notesMaster" Target="/ppt/notesMasters/notesMaster1.xml" Id="R460218f4f68543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從電子工程師到上好味米禮商行，一個讓家庭買米更省心的創業故事。今天想分享的，是我們如何把家裡長年累積的用米經驗，與工程師解決問題的習慣，放進一項家庭需要的服務裡。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接下來會看到網站實際畫面。每個案例都回答同一個問題：這個功能，替顧客少了哪一件麻煩？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圖片：本站餐桌情境示意圖。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「能不能像訂羊奶一樣，讓家裡需要的米，定期送到門口？」這個看似簡單的問題，成為我投入白米訂閱服務的起點。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可以先請學生想想：家裡的米通常由誰買？誰搬回家？又是誰發現米快吃完了？這些日常問題，就是服務設計的起點。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我是上好味米禮商行的負責人，原本是一名電子工程師。家裡經營便當生意三十多年，每天都要面對一件事：如何讓顧客吃到一碗好飯？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這裡的三十多年，指家族便當業累積的用米經驗。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供應商是否穩定、白飯能不能維持口感，都是長期累積的判斷。網站上的便當，是我們實際使用白米的產品場景。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圖片：上好味便當餐盒。</a:t>
            </a:r>
          </a:p>
          <a:p xmlns:a="http://schemas.openxmlformats.org/drawingml/2006/main">
            <a:r>
              <a:t>案例：https://bento24235111.com/bento-order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只說我們懂米，讀者不容易感受。選米指南把品種、產地、料理用途與參考資料整理成文章，讓讀者可以慢慢比較。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這張是網站當天的實際畫面。也可以點開案例，展示比較表與米種關係圖如何連回文章。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指南介紹的品種不代表訂閱方案全部都有供應；實際米款與規格仍以商品頁為準。這個案例呼應的，是把知識變成顧客用得上的資訊。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本站公開畫面擷取於 2026/11/04；內容、價格與累計值以最新網站為準。來源：https://bento24235111.com/rice-buying-guide</a:t>
            </a:r>
          </a:p>
          <a:p xmlns:a="http://schemas.openxmlformats.org/drawingml/2006/main">
            <a:r>
              <a:t>案例：https://bento24235111.com/rice-buying-guide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從工程師走進米的生意，我開始思考另一個問題：除了賣好米，還能為顧客做些什麼？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剛開始，我嘗試從米禮盒切入市場。一次校友會以股市、房地產的「牛市」為活動主題，我們把米裝進金磚造型的禮盒，讓原本平凡的白米，成為一份有創意的禮物。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這次經驗讓我發現，米不只是日常食品，也可以透過不同的服務方式，創造新的價值。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網站如今呈現不同團體的客製案例。頁面包含成品與設計示意，應依各頁說明區分，不能全部當成已完成的活動成果。金磚禮盒的起點與創業實感是兩件事；後者來自完成訂閱背後的整套系統。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圖片：本站公開的明志科大中區校友會財經講座客製案例。來源：https://bento24235111.com/products/celebration-bento-set/cases/mcut-alumni-finance-talk-2026</a:t>
            </a:r>
          </a:p>
          <a:p xmlns:a="http://schemas.openxmlformats.org/drawingml/2006/main">
            <a:r>
              <a:t>案例：https://bento24235111.com/products/celebration-bento-set/cases/mcut-alumni-finance-talk-2026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但真正讓我想持續投入的，是家庭每天都會遇到的買米問題。買米看似簡單，卻需要搬運、儲放，還要記得什麼時候補貨。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這是需求與設計的對照，並不是三位顧客的訪談引言，也沒有虛構改善比例。下一頁會看到這些選擇如何出現在網站上。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網站用不同米量的方案呈現家庭選擇。每包600g，4、9、15包分別是2.4、5.4、9公斤。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畫面擷取當天的價格為399、699、999元，每次扣款含配送；這是當日網站資訊，未來請以方案頁為準。不要把舊故事中的價格，直接當成現在的售價。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顧客先比較自己的消耗量，網站再把份量、價格與每月安排說清楚。演講可以示範比較，無須送出任何訂單。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本站公開畫面擷取於 2026/11/04；內容、價格與累計值以最新網站為準。來源：https://bento24235111.com/rice-subscription#rice-subscription-plans</a:t>
            </a:r>
          </a:p>
          <a:p xmlns:a="http://schemas.openxmlformats.org/drawingml/2006/main">
            <a:r>
              <a:t>案例：https://bento24235111.com/rice-subscription#rice-subscription-plans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如今，我們透過真空小包裝與每月配送，讓家庭可以依照人口數及開伙習慣，選擇適合自己的用米方式，減少搬米、囤米與反覆補貨的麻煩。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依我收到的回饋，小包裝讓客人覺得方便；用量大的家庭與少量開伙的家庭，重視的事情不一樣。沒有在這裡加上未經紀錄的滿意度或節省數字。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圖片：上好味真空小包裝白米。</a:t>
            </a:r>
          </a:p>
          <a:p xmlns:a="http://schemas.openxmlformats.org/drawingml/2006/main">
            <a:r>
              <a:t>案例：https://bento24235111.com/rice-subscription#rice-package-heading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網頁閱讀：https://bento24235111.com/story-chief#story-slides-8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真正動手做才發現，顧客只需要定期收到一包米，背後卻涉及網站、訂單、付款、包裝與配送等一連串工作。這時候，過去當工程師的經驗派上了用場。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為了完成金流申請，必須符合公司資格、網站與技術處理能力等要求。從產品到收款、配送都接起來，服務能實際運作時，我才有了自己真的在創業的感覺。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顧客看到的是如何開始、何時扣款、配送怎麼安排。網站必須把這些事情說明白，不能只留一顆購買按鈕。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這張畫面展示的是公開訂閱規則，不是後台交易或付款成功證明。顧客依網站流程選方案、LINE 登入、填寫資料並確認規則；正式付款仍由金流流程處理。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案例呼應：工程實作的結果，要翻成使用者能理解的操作與說明。下一頁再談我與 AI 如何分工。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本站公開畫面擷取於 2026/11/04；內容、價格與累計值以最新網站為準。來源：https://bento24235111.com/rice-subscription#rice-subscription-details</a:t>
            </a:r>
          </a:p>
          <a:p xmlns:a="http://schemas.openxmlformats.org/drawingml/2006/main">
            <a:r>
              <a:t>案例：https://bento24235111.com/rice-subscription#rice-subscription-details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網頁閱讀：https://bento24235111.com/story-chief#story-slides-10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我把金流業者的對接規格交給 Codex，讓它協助建立程式、測試資料與後台模擬測試介面，再由我檢查結果。AI 不只是給建議，也能在本機專案修改程式、執行測試，再依結果繼續修正。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當我發現自己可以在 AI 協助下，以較低的額外現金支出，把過去需要更多人力的工作逐步做出來，我開始覺得這件生意值得投入。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這裡講的是我的開發方式，不表示 AI 取代所有專業、保證正確或沒有維護成本。我仍負責提出需求、確認結果，以及判斷能不能用在正式營運。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模擬通過不等於正式付款成功。金流業者審核、正式收款與回傳驗證仍須另外完成。下一頁會看到另一種產出：把內容整理與發布也做成流程。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依作者提供的 Codex 使用經驗整理；未引用開發費用、工時或節省比例。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網頁閱讀：https://bento24235111.com/story-chief#story-slides-11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我透過 Codex 協助建立農產品內容產製與發布流程。原先談到的農業週報，如今網站以「二十四節氣農業日報」呈現。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畫面是11月4日的鴻喜菇報導，包含料理方向、挑選保存與批發行情。它讓讀者從當令食材，想到家裡怎麼煮一餐。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內容發布之外，我也建立網站地圖與搜尋維護流程。這張頁面不是搜尋排名、流量成長或成交提升的證明；沒有實際數據，就不把效果講成已經發生。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本站公開畫面擷取於 2026/11/04；內容、價格與累計值以最新網站為準。來源：https://bento24235111.com/agri-weekly</a:t>
            </a:r>
          </a:p>
          <a:p xmlns:a="http://schemas.openxmlformats.org/drawingml/2006/main">
            <a:r>
              <a:t>案例：https://bento24235111.com/agri-weekly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當訂閱的收款與配送能力建立起來，也可以延伸到公益送米。計畫由基隆市政府到店領取，再由社會處統籌分配，公開頁面整理已確認交付的紀錄。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畫面擷取當天，公開累計為204斤，其中84斤來自公益訂閱。這是公開紀錄的快照，不能解讀為受助家庭數，也不等於所有認購都已完成交付。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同樣是定期提供白米，公益場景還多了可查閱的交付紀錄。數字會更新，演講時可以點開網站看最新資料。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本站公開畫面擷取於 2026/11/04；內容、價格與累計值以最新網站為準。來源：https://bento24235111.com/rice-map</a:t>
            </a:r>
          </a:p>
          <a:p xmlns:a="http://schemas.openxmlformats.org/drawingml/2006/main">
            <a:r>
              <a:t>案例：https://bento24235111.com/rice-map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網頁閱讀：https://bento24235111.com/story-chief#story-slides-13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回頭看，從電子工程師到經營米的生意，表面上是轉換了行業，其實我一直在做同一件事：把複雜的問題變簡單，讓別人的生活更方便。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家族三十多年的用米經驗，讓我懂得如何選好米；工程師的思維，讓我嘗試把好米變成一套更貼近現代家庭需求的服務。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剛剛的每個網站案例，都對應一件顧客需要的事。可以請學生選一個熟悉的產業，想想：客人最常碰到的一件小麻煩是什麼？如果要做一個功能，會先做哪一個？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我希望顧客記住的，不只是上好味的米好吃，而是從買米到收到米，都能感到安心。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因為我相信，真正好的服務，不只是把產品賣出去，而是讓顧客少操一點心。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案例：https://bento24235111.com/rice-subscription#rice-subscription-plans</a:t>
            </a:r>
          </a:p>
          <a:p xmlns:a="http://schemas.openxmlformats.org/drawingml/2006/main">
            <a:r>
              <a:t>內容：作者提供的品牌故事與公開網站案例。</a:t>
            </a:r>
          </a:p>
          <a:p xmlns:a="http://schemas.openxmlformats.org/drawingml/2006/main">
            <a:r>
              <a:t>網頁閱讀：https://bento24235111.com/story-chief#story-slides-15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127fb5122d425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b8426bea904ca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63fb3dfac54d0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d3468e724541c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5ff44e2c9043a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783053514e43b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A01278-E893-49AC-B0F3-15A2747D44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2095712-3416-4E76-A780-8ED4D19EB51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4F7478F-0141-42A1-BBED-7A534D4D76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A5BA4D8-4210-48E1-B3A2-14F5DE59B3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4974B4F-F094-4132-A406-A7007EF092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5193EB9-3EF4-4978-B73B-9C908A2B102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90B9A4A-711B-4F44-8DA1-ABBC26A817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85254CF-61AA-43F2-8FDD-A2ACD71EC1E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0B030C-CE15-44C8-AFDE-BBB5784E5FE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D6031C7-FF57-4DCB-9E1C-95906FF65E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20b2c7a7d14637" /><Relationship Type="http://schemas.openxmlformats.org/officeDocument/2006/relationships/slideLayout" Target="/ppt/slideLayouts/slideLayout1.xml" Id="R33c0c743efc84b88" /><Relationship Type="http://schemas.openxmlformats.org/officeDocument/2006/relationships/slideLayout" Target="/ppt/slideLayouts/slideLayout2.xml" Id="R20ce68bd4928404c" /><Relationship Type="http://schemas.openxmlformats.org/officeDocument/2006/relationships/slideLayout" Target="/ppt/slideLayouts/slideLayout3.xml" Id="R8a52ad591f3c4763" /><Relationship Type="http://schemas.openxmlformats.org/officeDocument/2006/relationships/slideLayout" Target="/ppt/slideLayouts/slideLayout4.xml" Id="R36b0ea7d119a4193" /><Relationship Type="http://schemas.openxmlformats.org/officeDocument/2006/relationships/slideLayout" Target="/ppt/slideLayouts/slideLayout5.xml" Id="R5c2d50bee1354ae5" /><Relationship Type="http://schemas.openxmlformats.org/officeDocument/2006/relationships/slideLayout" Target="/ppt/slideLayouts/slideLayout6.xml" Id="R24308b2a798547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c0c743efc84b88"/>
    <p:sldLayoutId xmlns:r="http://schemas.openxmlformats.org/officeDocument/2006/relationships" id="2147483650" r:id="R20ce68bd4928404c"/>
    <p:sldLayoutId xmlns:r="http://schemas.openxmlformats.org/officeDocument/2006/relationships" id="2147483651" r:id="R8a52ad591f3c4763"/>
    <p:sldLayoutId xmlns:r="http://schemas.openxmlformats.org/officeDocument/2006/relationships" id="2147483652" r:id="R36b0ea7d119a4193"/>
    <p:sldLayoutId xmlns:r="http://schemas.openxmlformats.org/officeDocument/2006/relationships" id="2147483653" r:id="R5c2d50bee1354ae5"/>
    <p:sldLayoutId xmlns:r="http://schemas.openxmlformats.org/officeDocument/2006/relationships" id="2147483654" r:id="R24308b2a798547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a945bdcc754e11" /><Relationship Type="http://schemas.openxmlformats.org/officeDocument/2006/relationships/image" Target="/ppt/media/image.png" Id="R8f5940560920497e" /><Relationship Type="http://schemas.openxmlformats.org/officeDocument/2006/relationships/notesSlide" Target="/ppt/notesSlides/notesSlide1.xml" Id="Rc3a1aba78a4b49b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00394b42714b5d" /><Relationship Type="http://schemas.openxmlformats.org/officeDocument/2006/relationships/notesSlide" Target="/ppt/notesSlides/notesSlide2.xml" Id="Rb7cefc67e8254c7b" /></Relationships>
</file>

<file path=ppt/slides/_rels/slide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0535e21e43f4cf3" /><ns0:Relationship Type="http://schemas.openxmlformats.org/officeDocument/2006/relationships/image" Target="/ppt/media/image2.png" Id="Rc72b102860914b8b" /><ns0:Relationship Type="http://schemas.openxmlformats.org/officeDocument/2006/relationships/notesSlide" Target="/ppt/notesSlides/notesSlide3.xml" Id="R9deab5dc17404d68" /><ns0:Relationship Id="rIdWebsiteCase" Type="http://schemas.openxmlformats.org/officeDocument/2006/relationships/hyperlink" Target="https://bento24235111.com/bento-order" TargetMode="External" /></ns0:Relationships>
</file>

<file path=ppt/slides/_rels/slide4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f45c0ee1db34439" /><ns0:Relationship Type="http://schemas.openxmlformats.org/officeDocument/2006/relationships/image" Target="/ppt/media/image3.png" Id="Rbacec3b6cd564523" /><ns0:Relationship Type="http://schemas.openxmlformats.org/officeDocument/2006/relationships/notesSlide" Target="/ppt/notesSlides/notesSlide4.xml" Id="Rfe270b7d9fbc44f5" /><ns0:Relationship Id="rIdWebsiteCase" Type="http://schemas.openxmlformats.org/officeDocument/2006/relationships/hyperlink" Target="https://bento24235111.com/rice-buying-guide" TargetMode="External" /></ns0:Relationships>
</file>

<file path=ppt/slides/_rels/slide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950bf4d1b1c04ad8" /><ns0:Relationship Type="http://schemas.openxmlformats.org/officeDocument/2006/relationships/image" Target="/ppt/media/image4.png" Id="Re714b6750ee04d85" /><ns0:Relationship Type="http://schemas.openxmlformats.org/officeDocument/2006/relationships/notesSlide" Target="/ppt/notesSlides/notesSlide5.xml" Id="R7704ecc933ec4c5f" /><ns0:Relationship Id="rIdWebsiteCase" Type="http://schemas.openxmlformats.org/officeDocument/2006/relationships/hyperlink" Target="https://bento24235111.com/products/celebration-bento-set/cases/mcut-alumni-finance-talk-2026" TargetMode="External" /></ns0: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87586e0d81481b" /><Relationship Type="http://schemas.openxmlformats.org/officeDocument/2006/relationships/notesSlide" Target="/ppt/notesSlides/notesSlide6.xml" Id="R880276c1c8334183" /></Relationships>
</file>

<file path=ppt/slides/_rels/slide7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dd49ac839ab04fbf" /><ns0:Relationship Type="http://schemas.openxmlformats.org/officeDocument/2006/relationships/image" Target="/ppt/media/image5.png" Id="R0649e419e957423e" /><ns0:Relationship Type="http://schemas.openxmlformats.org/officeDocument/2006/relationships/notesSlide" Target="/ppt/notesSlides/notesSlide7.xml" Id="Ra4cbbf7c9fde434d" /><ns0:Relationship Id="rIdWebsiteCase" Type="http://schemas.openxmlformats.org/officeDocument/2006/relationships/hyperlink" Target="https://bento24235111.com/rice-subscription#rice-subscription-plans" TargetMode="External" /></ns0:Relationships>
</file>

<file path=ppt/slides/_rels/slide8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69e61c6eeb44473a" /><ns0:Relationship Type="http://schemas.openxmlformats.org/officeDocument/2006/relationships/image" Target="/ppt/media/image6.png" Id="R4cd400e31ccb4f90" /><ns0:Relationship Type="http://schemas.openxmlformats.org/officeDocument/2006/relationships/notesSlide" Target="/ppt/notesSlides/notesSlide8.xml" Id="R1b5f11d934b84034" /><ns0:Relationship Id="rIdWebsiteCase" Type="http://schemas.openxmlformats.org/officeDocument/2006/relationships/hyperlink" Target="https://bento24235111.com/rice-subscription#rice-package-heading" TargetMode="External" /></ns0: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1b9055ded64860" /><Relationship Type="http://schemas.openxmlformats.org/officeDocument/2006/relationships/notesSlide" Target="/ppt/notesSlides/notesSlide9.xml" Id="Rc85404001b92456e" /></Relationships>
</file>

<file path=ppt/slides/_rels/slide10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09cc1950a7514df3" /><ns0:Relationship Type="http://schemas.openxmlformats.org/officeDocument/2006/relationships/image" Target="/ppt/media/image7.png" Id="Rd38b7fef6bd645db" /><ns0:Relationship Type="http://schemas.openxmlformats.org/officeDocument/2006/relationships/notesSlide" Target="/ppt/notesSlides/notesSlide10.xml" Id="R2cb03fa0ae9142fc" /><ns0:Relationship Id="rIdWebsiteCase" Type="http://schemas.openxmlformats.org/officeDocument/2006/relationships/hyperlink" Target="https://bento24235111.com/rice-subscription#rice-subscription-details" TargetMode="External" /></ns0: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5d3a7295c94562" /><Relationship Type="http://schemas.openxmlformats.org/officeDocument/2006/relationships/notesSlide" Target="/ppt/notesSlides/notesSlide11.xml" Id="R0969065197a749f5" /></Relationships>
</file>

<file path=ppt/slides/_rels/slide12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3f0048ac287a4f92" /><ns0:Relationship Type="http://schemas.openxmlformats.org/officeDocument/2006/relationships/image" Target="/ppt/media/image8.png" Id="Rfc4557859f39468b" /><ns0:Relationship Type="http://schemas.openxmlformats.org/officeDocument/2006/relationships/notesSlide" Target="/ppt/notesSlides/notesSlide12.xml" Id="R75e38395b721459e" /><ns0:Relationship Id="rIdWebsiteCase" Type="http://schemas.openxmlformats.org/officeDocument/2006/relationships/hyperlink" Target="https://bento24235111.com/agri-weekly" TargetMode="External" /></ns0:Relationships>
</file>

<file path=ppt/slides/_rels/slide13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a05bb7a8799e4978" /><ns0:Relationship Type="http://schemas.openxmlformats.org/officeDocument/2006/relationships/image" Target="/ppt/media/image9.png" Id="R7600fb83174f4072" /><ns0:Relationship Type="http://schemas.openxmlformats.org/officeDocument/2006/relationships/notesSlide" Target="/ppt/notesSlides/notesSlide13.xml" Id="R266f23f3b54642af" /><ns0:Relationship Id="rIdWebsiteCase" Type="http://schemas.openxmlformats.org/officeDocument/2006/relationships/hyperlink" Target="https://bento24235111.com/rice-map" TargetMode="External" /></ns0: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7b7aead830492b" /><Relationship Type="http://schemas.openxmlformats.org/officeDocument/2006/relationships/notesSlide" Target="/ppt/notesSlides/notesSlide14.xml" Id="R602793db23fc4573" /></Relationships>
</file>

<file path=ppt/slides/_rels/slide15.xml.rels><?xml version='1.0' encoding='utf-8'?>
<ns0:Relationships xmlns:ns0="http://schemas.openxmlformats.org/package/2006/relationships"><ns0:Relationship Type="http://schemas.openxmlformats.org/officeDocument/2006/relationships/slideLayout" Target="/ppt/slideLayouts/slideLayout6.xml" Id="R1df2ce5c9fe548b4" /><ns0:Relationship Type="http://schemas.openxmlformats.org/officeDocument/2006/relationships/notesSlide" Target="/ppt/notesSlides/notesSlide15.xml" Id="R3f92a0367d5f4511" /><ns0:Relationship Id="rIdWebsiteCase" Type="http://schemas.openxmlformats.org/officeDocument/2006/relationships/hyperlink" Target="https://bento24235111.com/rice-subscription#rice-subscription-plans" TargetMode="External" /></ns0: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3C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933AE-9A3F-43F6-AD5B-9E069A3E34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940560920497e"/>
          <a:srcRect xmlns:a="http://schemas.openxmlformats.org/drawingml/2006/main" l="24074" t="0" r="240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品牌">
            <a:extLst xmlns:a="http://schemas.openxmlformats.org/drawingml/2006/main">
              <a:ext uri="{FF2B5EF4-FFF2-40B4-BE49-F238E27FC236}">
                <a16:creationId xmlns:a16="http://schemas.microsoft.com/office/drawing/2014/main" id="{64D7E7FE-1CF2-4105-A6DB-B71AEAB70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rPr>
              <a:t>上好味米禮商行 · 網站實作案例</a:t>
            </a:r>
          </a:p>
        </p:txBody>
      </p:sp>
      <p:sp>
        <p:nvSpPr>
          <p:cNvPr id="3" name="標題">
            <a:extLst xmlns:a="http://schemas.openxmlformats.org/drawingml/2006/main">
              <a:ext uri="{FF2B5EF4-FFF2-40B4-BE49-F238E27FC236}">
                <a16:creationId xmlns:a16="http://schemas.microsoft.com/office/drawing/2014/main" id="{D51FF2B8-6C8B-4A88-B0B1-EC3CD9D2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5810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rPr>
              <a:t>用工程師的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80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rPr>
              <a:t>思維賣米</a:t>
            </a:r>
          </a:p>
        </p:txBody>
      </p:sp>
      <p:sp>
        <p:nvSpPr>
          <p:cNvPr id="4" name="說明">
            <a:extLst xmlns:a="http://schemas.openxmlformats.org/drawingml/2006/main">
              <a:ext uri="{FF2B5EF4-FFF2-40B4-BE49-F238E27FC236}">
                <a16:creationId xmlns:a16="http://schemas.microsoft.com/office/drawing/2014/main" id="{DB0F9643-C1EE-4CA7-B146-E438FD597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810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rPr>
              <a:t>把買米，變成一項訂閱服務</a:t>
            </a:r>
          </a:p>
        </p:txBody>
      </p:sp>
      <p:sp>
        <p:nvSpPr>
          <p:cNvPr id="5" name="頁碼">
            <a:extLst xmlns:a="http://schemas.openxmlformats.org/drawingml/2006/main">
              <a:ext uri="{FF2B5EF4-FFF2-40B4-BE49-F238E27FC236}">
                <a16:creationId xmlns:a16="http://schemas.microsoft.com/office/drawing/2014/main" id="{49B46DF5-CFB0-4BC1-A595-5C8D6BD6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rPr>
              <a:t>01 / 15</a:t>
            </a:r>
          </a:p>
        </p:txBody>
      </p:sp>
    </p:spTree>
    <p:extLst>
      <p:ext uri="{BB962C8B-B14F-4D97-AF65-F5344CB8AC3E}">
        <p14:creationId xmlns:p14="http://schemas.microsoft.com/office/powerpoint/2010/main" val="10029684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DE6D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主題">
            <a:extLst xmlns:a="http://schemas.openxmlformats.org/drawingml/2006/main">
              <a:ext uri="{FF2B5EF4-FFF2-40B4-BE49-F238E27FC236}">
                <a16:creationId xmlns:a16="http://schemas.microsoft.com/office/drawing/2014/main" id="{11CB6F78-A3A2-437D-AC30-47FF3405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35255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650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白米訂閱的起點</a:t>
            </a:r>
          </a:p>
        </p:txBody>
      </p:sp>
      <p:sp>
        <p:nvSpPr>
          <p:cNvPr id="2" name="標題">
            <a:extLst xmlns:a="http://schemas.openxmlformats.org/drawingml/2006/main">
              <a:ext uri="{FF2B5EF4-FFF2-40B4-BE49-F238E27FC236}">
                <a16:creationId xmlns:a16="http://schemas.microsoft.com/office/drawing/2014/main" id="{68956BFA-7B25-41EB-B8CA-EFD642FDC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90750"/>
            <a:ext cx="1066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能不能像訂羊奶一樣，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6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讓米定期送到門口？</a:t>
            </a:r>
          </a:p>
        </p:txBody>
      </p:sp>
      <p:sp>
        <p:nvSpPr>
          <p:cNvPr id="3" name="說明">
            <a:extLst xmlns:a="http://schemas.openxmlformats.org/drawingml/2006/main">
              <a:ext uri="{FF2B5EF4-FFF2-40B4-BE49-F238E27FC236}">
                <a16:creationId xmlns:a16="http://schemas.microsoft.com/office/drawing/2014/main" id="{2A3DF04C-E684-4ED5-9652-12F33C64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86300"/>
            <a:ext cx="1047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先想清楚日常需求，再決定要做什麼功能。</a:t>
            </a:r>
          </a:p>
        </p:txBody>
      </p:sp>
      <p:sp>
        <p:nvSpPr>
          <p:cNvPr id="4" name="頁碼">
            <a:extLst xmlns:a="http://schemas.openxmlformats.org/drawingml/2006/main">
              <a:ext uri="{FF2B5EF4-FFF2-40B4-BE49-F238E27FC236}">
                <a16:creationId xmlns:a16="http://schemas.microsoft.com/office/drawing/2014/main" id="{0098986F-8E7E-45A3-899B-D70CF240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02 / 15</a:t>
            </a:r>
          </a:p>
        </p:txBody>
      </p:sp>
    </p:spTree>
    <p:extLst>
      <p:ext uri="{BB962C8B-B14F-4D97-AF65-F5344CB8AC3E}">
        <p14:creationId xmlns:p14="http://schemas.microsoft.com/office/powerpoint/2010/main" val="1431864434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10" name="">
            <a:extLst>
              <a:ext uri="{FF2B5EF4-FFF2-40B4-BE49-F238E27FC236}">
                <ns2:creationId id="{5A884A40-58C7-4925-8E55-8620808F1A07}"/>
              </a:ext>
            </a:extLst>
          </p:cNvPr>
          <p:cNvPicPr>
            <a:picLocks noChangeAspect="1"/>
          </p:cNvPicPr>
          <p:nvPr/>
        </p:nvPicPr>
        <p:blipFill>
          <a:blip r:embed="Rc72b102860914b8b"/>
          <a:stretch/>
        </p:blipFill>
        <p:spPr>
          <a:xfrm>
            <a:off x="6934200" y="1047750"/>
            <a:ext cx="4572000" cy="4572000"/>
          </a:xfrm>
          <a:prstGeom prst="rect">
            <a:avLst/>
          </a:prstGeom>
        </p:spPr>
      </p:pic>
      <p:sp>
        <p:nvSpPr>
          <p:cNvPr id="2" name="主題">
            <a:extLst>
              <a:ext uri="{FF2B5EF4-FFF2-40B4-BE49-F238E27FC236}">
                <ns2:creationId id="{24C4F49F-9DF6-4C2D-93D2-089F28ADD994}"/>
              </a:ext>
            </a:extLst>
          </p:cNvPr>
          <p:cNvSpPr>
            <a:spLocks noGrp="1"/>
          </p:cNvSpPr>
          <p:nvPr/>
        </p:nvSpPr>
        <p:spPr>
          <a:xfrm>
            <a:off x="609600" y="809625"/>
            <a:ext cx="5810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家族便當生意的日常</a:t>
            </a:r>
          </a:p>
        </p:txBody>
      </p:sp>
      <p:sp>
        <p:nvSpPr>
          <p:cNvPr id="3" name="年數">
            <a:extLst>
              <a:ext uri="{FF2B5EF4-FFF2-40B4-BE49-F238E27FC236}">
                <ns2:creationId id="{7073130D-326E-45D9-A46C-9DC7F2F03829}"/>
              </a:ext>
            </a:extLst>
          </p:cNvPr>
          <p:cNvSpPr>
            <a:spLocks noGrp="1"/>
          </p:cNvSpPr>
          <p:nvPr/>
        </p:nvSpPr>
        <p:spPr>
          <a:xfrm>
            <a:off x="609600" y="1362075"/>
            <a:ext cx="33337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75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rPr>
              <a:t>30+</a:t>
            </a:r>
          </a:p>
        </p:txBody>
      </p:sp>
      <p:sp>
        <p:nvSpPr>
          <p:cNvPr id="4" name="年">
            <a:extLst>
              <a:ext uri="{FF2B5EF4-FFF2-40B4-BE49-F238E27FC236}">
                <ns2:creationId id="{9E49CAE3-AEAB-4A28-A333-51235C06DC65}"/>
              </a:ext>
            </a:extLst>
          </p:cNvPr>
          <p:cNvSpPr>
            <a:spLocks noGrp="1"/>
          </p:cNvSpPr>
          <p:nvPr/>
        </p:nvSpPr>
        <p:spPr>
          <a:xfrm>
            <a:off x="2809875" y="1962150"/>
            <a:ext cx="762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856335"/>
                </a:solidFill>
                <a:latin typeface="Microsoft JhengHei"/>
                <a:ea typeface="Microsoft JhengHei"/>
                <a:cs typeface="Microsoft JhengHei"/>
              </a:rPr>
              <a:t>年</a:t>
            </a:r>
          </a:p>
        </p:txBody>
      </p:sp>
      <p:sp>
        <p:nvSpPr>
          <p:cNvPr id="5" name="標題">
            <a:extLst>
              <a:ext uri="{FF2B5EF4-FFF2-40B4-BE49-F238E27FC236}">
                <ns2:creationId id="{937E5E14-9360-42EB-B404-CD8350800EFA}"/>
              </a:ext>
            </a:extLst>
          </p:cNvPr>
          <p:cNvSpPr>
            <a:spLocks noGrp="1"/>
          </p:cNvSpPr>
          <p:nvPr/>
        </p:nvSpPr>
        <p:spPr>
          <a:xfrm>
            <a:off x="609600" y="2762250"/>
            <a:ext cx="5810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三十多年的</a:t>
            </a:r>
          </a:p>
          <a:p>
            <a:pPr algn="l">
              <a:lnSpc>
                <a:spcPct val="125000"/>
              </a:lnSpc>
              <a:buNone/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用米經驗</a:t>
            </a:r>
          </a:p>
        </p:txBody>
      </p:sp>
      <p:sp>
        <p:nvSpPr>
          <p:cNvPr id="6" name="說明">
            <a:extLst>
              <a:ext uri="{FF2B5EF4-FFF2-40B4-BE49-F238E27FC236}">
                <ns2:creationId id="{CE3A1099-3F2A-4636-82DA-0E32C3D5C45D}"/>
              </a:ext>
            </a:extLst>
          </p:cNvPr>
          <p:cNvSpPr>
            <a:spLocks noGrp="1"/>
          </p:cNvSpPr>
          <p:nvPr/>
        </p:nvSpPr>
        <p:spPr>
          <a:xfrm>
            <a:off x="609600" y="4381500"/>
            <a:ext cx="5715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選米、煮米，再聽顧客的口感回饋。</a:t>
            </a:r>
          </a:p>
        </p:txBody>
      </p:sp>
      <p:sp>
        <p:nvSpPr>
          <p:cNvPr id="7" name="案例意義">
            <a:extLst>
              <a:ext uri="{FF2B5EF4-FFF2-40B4-BE49-F238E27FC236}">
                <ns2:creationId id="{F9EEA185-D7D0-4315-8A50-7A12D0ABB5EC}"/>
              </a:ext>
            </a:extLst>
          </p:cNvPr>
          <p:cNvSpPr>
            <a:spLocks noGrp="1"/>
          </p:cNvSpPr>
          <p:nvPr/>
        </p:nvSpPr>
        <p:spPr>
          <a:xfrm>
            <a:off x="609600" y="5238750"/>
            <a:ext cx="5715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選米的依據，來自每天實際用米。</a:t>
            </a:r>
          </a:p>
        </p:txBody>
      </p:sp>
      <p:sp>
        <p:nvSpPr>
          <p:cNvPr id="8" name="案例連結">
            <a:extLst>
              <a:ext uri="{FF2B5EF4-FFF2-40B4-BE49-F238E27FC236}">
                <ns2:creationId id="{52241ABD-8AB8-455F-8040-2E0A236D3BBB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5810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上好味便當 ↗</a:t>
            </a:r>
          </a:p>
        </p:txBody>
      </p:sp>
      <p:sp>
        <p:nvSpPr>
          <p:cNvPr id="9" name="頁碼">
            <a:extLst>
              <a:ext uri="{FF2B5EF4-FFF2-40B4-BE49-F238E27FC236}">
                <ns2:creationId id="{D343A54F-F65F-4EB1-B668-52E4CC74DD7E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03 / 15</a:t>
            </a:r>
          </a:p>
        </p:txBody>
      </p:sp>
    </p:spTree>
    <p:extLst>
      <p:ext uri="{BB962C8B-B14F-4D97-AF65-F5344CB8AC3E}">
        <ns4:creationId val="261276865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9" name="主題">
            <a:extLst>
              <a:ext uri="{FF2B5EF4-FFF2-40B4-BE49-F238E27FC236}">
                <ns2:creationId id="{0A78734B-0D04-4210-A6EC-453EA622D4B6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網站案例 01 · 選米指南</a:t>
            </a:r>
          </a:p>
        </p:txBody>
      </p:sp>
      <p:sp>
        <p:nvSpPr>
          <p:cNvPr id="2" name="標題">
            <a:extLst>
              <a:ext uri="{FF2B5EF4-FFF2-40B4-BE49-F238E27FC236}">
                <ns2:creationId id="{ABC4FC8F-0916-4753-9152-B5D62886E4D1}"/>
              </a:ext>
            </a:extLst>
          </p:cNvPr>
          <p:cNvSpPr>
            <a:spLocks noGrp="1"/>
          </p:cNvSpPr>
          <p:nvPr/>
        </p:nvSpPr>
        <p:spPr>
          <a:xfrm>
            <a:off x="533400" y="1524000"/>
            <a:ext cx="3619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把選米知識，</a:t>
            </a:r>
          </a:p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變成可閱讀的指南</a:t>
            </a:r>
          </a:p>
        </p:txBody>
      </p:sp>
      <p:sp>
        <p:nvSpPr>
          <p:cNvPr id="3" name="說明">
            <a:extLst>
              <a:ext uri="{FF2B5EF4-FFF2-40B4-BE49-F238E27FC236}">
                <ns2:creationId id="{9E97A8FF-F0C4-4491-B86E-1907894CCFFA}"/>
              </a:ext>
            </a:extLst>
          </p:cNvPr>
          <p:cNvSpPr>
            <a:spLocks noGrp="1"/>
          </p:cNvSpPr>
          <p:nvPr/>
        </p:nvSpPr>
        <p:spPr>
          <a:xfrm>
            <a:off x="533400" y="3476625"/>
            <a:ext cx="35718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讓讀者先認識米，</a:t>
            </a:r>
          </a:p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再思考自己的需要。</a:t>
            </a:r>
          </a:p>
        </p:txBody>
      </p:sp>
      <p:sp>
        <p:nvSpPr>
          <p:cNvPr id="4" name="案例意義">
            <a:extLst>
              <a:ext uri="{FF2B5EF4-FFF2-40B4-BE49-F238E27FC236}">
                <ns2:creationId id="{981BA09B-AC6A-4866-9891-E60F07A4A8B1}"/>
              </a:ext>
            </a:extLst>
          </p:cNvPr>
          <p:cNvSpPr>
            <a:spLocks noGrp="1"/>
          </p:cNvSpPr>
          <p:nvPr/>
        </p:nvSpPr>
        <p:spPr>
          <a:xfrm>
            <a:off x="533400" y="4667250"/>
            <a:ext cx="357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整理品種、口感與料理用途，</a:t>
            </a:r>
          </a:p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提供選購參考。</a:t>
            </a:r>
          </a:p>
        </p:txBody>
      </p:sp>
      <p:sp>
        <p:nvSpPr>
          <p:cNvPr id="5" name="案例連結">
            <a:extLst>
              <a:ext uri="{FF2B5EF4-FFF2-40B4-BE49-F238E27FC236}">
                <ns2:creationId id="{2622C0EC-DC3D-4B40-A500-A5DCD4C66483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3524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閱讀選米指南 ↗</a:t>
            </a:r>
          </a:p>
        </p:txBody>
      </p:sp>
      <p:pic>
        <p:nvPicPr>
          <p:cNvPr id="6" name="">
            <a:extLst>
              <a:ext uri="{FF2B5EF4-FFF2-40B4-BE49-F238E27FC236}">
                <ns2:creationId id="{5698DDA6-DC08-40AF-8E47-1F0C757F85A1}"/>
              </a:ext>
            </a:extLst>
          </p:cNvPr>
          <p:cNvPicPr>
            <a:picLocks noChangeAspect="1"/>
          </p:cNvPicPr>
          <p:nvPr/>
        </p:nvPicPr>
        <p:blipFill>
          <a:blip r:embed="Rbacec3b6cd564523"/>
          <a:stretch/>
        </p:blipFill>
        <p:spPr>
          <a:xfrm>
            <a:off x="4438650" y="2126885"/>
            <a:ext cx="7200900" cy="3042380"/>
          </a:xfrm>
          <a:prstGeom prst="rect">
            <a:avLst/>
          </a:prstGeom>
        </p:spPr>
      </p:pic>
      <p:sp>
        <p:nvSpPr>
          <p:cNvPr id="7" name="擷取日期">
            <a:extLst>
              <a:ext uri="{FF2B5EF4-FFF2-40B4-BE49-F238E27FC236}">
                <ns2:creationId id="{ACC1BEC8-C72F-4F1E-8B45-45B8F5EB7DDC}"/>
              </a:ext>
            </a:extLst>
          </p:cNvPr>
          <p:cNvSpPr>
            <a:spLocks noGrp="1"/>
          </p:cNvSpPr>
          <p:nvPr/>
        </p:nvSpPr>
        <p:spPr>
          <a:xfrm>
            <a:off x="4438650" y="6048375"/>
            <a:ext cx="7048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網站實際畫面 · 2026/11/04</a:t>
            </a:r>
          </a:p>
        </p:txBody>
      </p:sp>
      <p:sp>
        <p:nvSpPr>
          <p:cNvPr id="8" name="頁碼">
            <a:extLst>
              <a:ext uri="{FF2B5EF4-FFF2-40B4-BE49-F238E27FC236}">
                <ns2:creationId id="{6F74A9C2-FC37-4482-A2C4-FB98378618BE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04 / 15</a:t>
            </a:r>
          </a:p>
        </p:txBody>
      </p:sp>
    </p:spTree>
    <p:extLst>
      <p:ext uri="{BB962C8B-B14F-4D97-AF65-F5344CB8AC3E}">
        <ns4:creationId val="263310506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B09935F8-B60A-4A74-ACBB-E5482000C3E3}"/>
              </a:ext>
            </a:extLst>
          </p:cNvPr>
          <p:cNvPicPr>
            <a:picLocks noChangeAspect="1"/>
          </p:cNvPicPr>
          <p:nvPr/>
        </p:nvPicPr>
        <p:blipFill>
          <a:blip r:embed="Re714b6750ee04d85"/>
          <a:stretch/>
        </p:blipFill>
        <p:spPr>
          <a:xfrm>
            <a:off x="6934200" y="1047750"/>
            <a:ext cx="4572000" cy="4572000"/>
          </a:xfrm>
          <a:prstGeom prst="rect">
            <a:avLst/>
          </a:prstGeom>
        </p:spPr>
      </p:pic>
      <p:sp>
        <p:nvSpPr>
          <p:cNvPr id="2" name="主題">
            <a:extLst>
              <a:ext uri="{FF2B5EF4-FFF2-40B4-BE49-F238E27FC236}">
                <ns2:creationId id="{66D70178-DA44-4D4C-AA99-AC4731C006CC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5810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先從送禮情境開始</a:t>
            </a:r>
          </a:p>
        </p:txBody>
      </p:sp>
      <p:sp>
        <p:nvSpPr>
          <p:cNvPr id="3" name="標題">
            <a:extLst>
              <a:ext uri="{FF2B5EF4-FFF2-40B4-BE49-F238E27FC236}">
                <ns2:creationId id="{C1452BF9-B123-4643-8832-B44A90EBE318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5810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把活動主題，</a:t>
            </a:r>
          </a:p>
          <a:p>
            <a:pPr algn="l">
              <a:lnSpc>
                <a:spcPct val="125000"/>
              </a:lnSpc>
              <a:buNone/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變成金磚米禮</a:t>
            </a:r>
          </a:p>
        </p:txBody>
      </p:sp>
      <p:sp>
        <p:nvSpPr>
          <p:cNvPr id="4" name="說明">
            <a:extLst>
              <a:ext uri="{FF2B5EF4-FFF2-40B4-BE49-F238E27FC236}">
                <ns2:creationId id="{0B51A66E-2047-438F-B8B5-C667BB060287}"/>
              </a:ext>
            </a:extLst>
          </p:cNvPr>
          <p:cNvSpPr>
            <a:spLocks noGrp="1"/>
          </p:cNvSpPr>
          <p:nvPr/>
        </p:nvSpPr>
        <p:spPr>
          <a:xfrm>
            <a:off x="609600" y="3838575"/>
            <a:ext cx="5715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校友會的「牛市」主題，帶來了包裝靈感。</a:t>
            </a:r>
          </a:p>
        </p:txBody>
      </p:sp>
      <p:sp>
        <p:nvSpPr>
          <p:cNvPr id="5" name="案例意義">
            <a:extLst>
              <a:ext uri="{FF2B5EF4-FFF2-40B4-BE49-F238E27FC236}">
                <ns2:creationId id="{47DBD004-6926-42DA-AA16-9BF7A448C475}"/>
              </a:ext>
            </a:extLst>
          </p:cNvPr>
          <p:cNvSpPr>
            <a:spLocks noGrp="1"/>
          </p:cNvSpPr>
          <p:nvPr/>
        </p:nvSpPr>
        <p:spPr>
          <a:xfrm>
            <a:off x="609600" y="4895850"/>
            <a:ext cx="5715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同樣的米，可以承載不同活動的心意。</a:t>
            </a:r>
          </a:p>
        </p:txBody>
      </p:sp>
      <p:sp>
        <p:nvSpPr>
          <p:cNvPr id="6" name="案例連結">
            <a:extLst>
              <a:ext uri="{FF2B5EF4-FFF2-40B4-BE49-F238E27FC236}">
                <ns2:creationId id="{442741BA-E9D6-46C3-B9DE-743FBB537242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5810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查看校友會金磚案例 ↗</a:t>
            </a:r>
          </a:p>
        </p:txBody>
      </p:sp>
      <p:sp>
        <p:nvSpPr>
          <p:cNvPr id="7" name="頁碼">
            <a:extLst>
              <a:ext uri="{FF2B5EF4-FFF2-40B4-BE49-F238E27FC236}">
                <ns2:creationId id="{AAC009D8-7E46-47CA-A20E-A3D1F8221645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05 / 15</a:t>
            </a:r>
          </a:p>
        </p:txBody>
      </p:sp>
    </p:spTree>
    <p:extLst>
      <p:ext uri="{BB962C8B-B14F-4D97-AF65-F5344CB8AC3E}">
        <ns4:creationId val="15839510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主題">
            <a:extLst xmlns:a="http://schemas.openxmlformats.org/drawingml/2006/main">
              <a:ext uri="{FF2B5EF4-FFF2-40B4-BE49-F238E27FC236}">
                <a16:creationId xmlns:a16="http://schemas.microsoft.com/office/drawing/2014/main" id="{BF7B7FDE-E386-4EF9-BB49-4F86BB41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需求如何變成設計</a:t>
            </a:r>
          </a:p>
        </p:txBody>
      </p:sp>
      <p:sp>
        <p:nvSpPr>
          <p:cNvPr id="2" name="標題">
            <a:extLst xmlns:a="http://schemas.openxmlformats.org/drawingml/2006/main">
              <a:ext uri="{FF2B5EF4-FFF2-40B4-BE49-F238E27FC236}">
                <a16:creationId xmlns:a16="http://schemas.microsoft.com/office/drawing/2014/main" id="{D16FC73A-75AC-4525-A378-042C5A607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把買米的麻煩，拆成服務需求</a:t>
            </a:r>
          </a:p>
        </p:txBody>
      </p:sp>
      <p:sp>
        <p:nvSpPr>
          <p:cNvPr id="3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324C0C3F-2E2B-41D9-8CED-CA3C523D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4" name="重點">
            <a:extLst xmlns:a="http://schemas.openxmlformats.org/drawingml/2006/main">
              <a:ext uri="{FF2B5EF4-FFF2-40B4-BE49-F238E27FC236}">
                <a16:creationId xmlns:a16="http://schemas.microsoft.com/office/drawing/2014/main" id="{81365EB1-11A7-46AD-84BB-F129AA90F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搬運</a:t>
            </a:r>
          </a:p>
        </p:txBody>
      </p:sp>
      <p:sp>
        <p:nvSpPr>
          <p:cNvPr id="5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50747D3C-C5EE-4482-8B92-C17738733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安排配送到家</a:t>
            </a:r>
          </a:p>
        </p:txBody>
      </p:sp>
      <p:sp>
        <p:nvSpPr>
          <p:cNvPr id="6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0B954AFC-2A0D-4091-8A2A-7776455C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7" name="重點">
            <a:extLst xmlns:a="http://schemas.openxmlformats.org/drawingml/2006/main">
              <a:ext uri="{FF2B5EF4-FFF2-40B4-BE49-F238E27FC236}">
                <a16:creationId xmlns:a16="http://schemas.microsoft.com/office/drawing/2014/main" id="{41649985-E2C1-4454-96F6-5FB3B1899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儲放</a:t>
            </a:r>
          </a:p>
        </p:txBody>
      </p:sp>
      <p:sp>
        <p:nvSpPr>
          <p:cNvPr id="8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45DBF464-3E12-4436-BDA4-1ABA63B3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用小包裝分次開封</a:t>
            </a:r>
          </a:p>
        </p:txBody>
      </p:sp>
      <p:sp>
        <p:nvSpPr>
          <p:cNvPr id="9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AA6F6676-3221-4801-982B-D744DB986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0" name="重點">
            <a:extLst xmlns:a="http://schemas.openxmlformats.org/drawingml/2006/main">
              <a:ext uri="{FF2B5EF4-FFF2-40B4-BE49-F238E27FC236}">
                <a16:creationId xmlns:a16="http://schemas.microsoft.com/office/drawing/2014/main" id="{2DF6E97C-7422-4CA1-8D8B-110DFE85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補貨</a:t>
            </a:r>
          </a:p>
        </p:txBody>
      </p:sp>
      <p:sp>
        <p:nvSpPr>
          <p:cNvPr id="11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BD85AACE-859B-4E14-805D-B070FA526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依用量選每月米箱</a:t>
            </a:r>
          </a:p>
        </p:txBody>
      </p:sp>
      <p:sp>
        <p:nvSpPr>
          <p:cNvPr id="12" name="頁碼">
            <a:extLst xmlns:a="http://schemas.openxmlformats.org/drawingml/2006/main">
              <a:ext uri="{FF2B5EF4-FFF2-40B4-BE49-F238E27FC236}">
                <a16:creationId xmlns:a16="http://schemas.microsoft.com/office/drawing/2014/main" id="{97F77AD3-8702-415B-B70E-4C22893E7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06 / 15</a:t>
            </a:r>
          </a:p>
        </p:txBody>
      </p:sp>
    </p:spTree>
    <p:extLst>
      <p:ext uri="{BB962C8B-B14F-4D97-AF65-F5344CB8AC3E}">
        <p14:creationId xmlns:p14="http://schemas.microsoft.com/office/powerpoint/2010/main" val="49124262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9" name="主題">
            <a:extLst>
              <a:ext uri="{FF2B5EF4-FFF2-40B4-BE49-F238E27FC236}">
                <ns2:creationId id="{ABB71FEE-1EDD-43A7-97EE-C086194CB6F3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網站案例 02 · 白米訂閱</a:t>
            </a:r>
          </a:p>
        </p:txBody>
      </p:sp>
      <p:sp>
        <p:nvSpPr>
          <p:cNvPr id="2" name="標題">
            <a:extLst>
              <a:ext uri="{FF2B5EF4-FFF2-40B4-BE49-F238E27FC236}">
                <ns2:creationId id="{4D95A7B0-1F2E-4CBE-8E91-971705B81FE4}"/>
              </a:ext>
            </a:extLst>
          </p:cNvPr>
          <p:cNvSpPr>
            <a:spLocks noGrp="1"/>
          </p:cNvSpPr>
          <p:nvPr/>
        </p:nvSpPr>
        <p:spPr>
          <a:xfrm>
            <a:off x="533400" y="1524000"/>
            <a:ext cx="3619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把家庭用量，</a:t>
            </a:r>
          </a:p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做成清楚的選擇</a:t>
            </a:r>
          </a:p>
        </p:txBody>
      </p:sp>
      <p:sp>
        <p:nvSpPr>
          <p:cNvPr id="3" name="說明">
            <a:extLst>
              <a:ext uri="{FF2B5EF4-FFF2-40B4-BE49-F238E27FC236}">
                <ns2:creationId id="{D3345300-DE87-463A-A02B-9D439948ED73}"/>
              </a:ext>
            </a:extLst>
          </p:cNvPr>
          <p:cNvSpPr>
            <a:spLocks noGrp="1"/>
          </p:cNvSpPr>
          <p:nvPr/>
        </p:nvSpPr>
        <p:spPr>
          <a:xfrm>
            <a:off x="533400" y="3476625"/>
            <a:ext cx="35718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每次收到多少、付多少，</a:t>
            </a:r>
          </a:p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放在一起比較。</a:t>
            </a:r>
          </a:p>
        </p:txBody>
      </p:sp>
      <p:sp>
        <p:nvSpPr>
          <p:cNvPr id="4" name="案例意義">
            <a:extLst>
              <a:ext uri="{FF2B5EF4-FFF2-40B4-BE49-F238E27FC236}">
                <ns2:creationId id="{5CA21C4C-485D-4589-A496-DC41ECA98EF5}"/>
              </a:ext>
            </a:extLst>
          </p:cNvPr>
          <p:cNvSpPr>
            <a:spLocks noGrp="1"/>
          </p:cNvSpPr>
          <p:nvPr/>
        </p:nvSpPr>
        <p:spPr>
          <a:xfrm>
            <a:off x="533400" y="4667250"/>
            <a:ext cx="357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從家裡吃米的速度，</a:t>
            </a:r>
          </a:p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決定適合的份量。</a:t>
            </a:r>
          </a:p>
        </p:txBody>
      </p:sp>
      <p:sp>
        <p:nvSpPr>
          <p:cNvPr id="5" name="案例連結">
            <a:extLst>
              <a:ext uri="{FF2B5EF4-FFF2-40B4-BE49-F238E27FC236}">
                <ns2:creationId id="{6C6ECA6A-45CA-405C-BC0B-B1C15C8D17EF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3524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比較白米訂閱方案 ↗</a:t>
            </a:r>
          </a:p>
        </p:txBody>
      </p:sp>
      <p:pic>
        <p:nvPicPr>
          <p:cNvPr id="6" name="">
            <a:extLst>
              <a:ext uri="{FF2B5EF4-FFF2-40B4-BE49-F238E27FC236}">
                <ns2:creationId id="{CE2153DA-9352-4172-B50E-E27DAD5BB82E}"/>
              </a:ext>
            </a:extLst>
          </p:cNvPr>
          <p:cNvPicPr>
            <a:picLocks noChangeAspect="1"/>
          </p:cNvPicPr>
          <p:nvPr/>
        </p:nvPicPr>
        <p:blipFill>
          <a:blip r:embed="R0649e419e957423e"/>
          <a:stretch/>
        </p:blipFill>
        <p:spPr>
          <a:xfrm>
            <a:off x="4578810" y="1409700"/>
            <a:ext cx="6920580" cy="4476750"/>
          </a:xfrm>
          <a:prstGeom prst="rect">
            <a:avLst/>
          </a:prstGeom>
        </p:spPr>
      </p:pic>
      <p:sp>
        <p:nvSpPr>
          <p:cNvPr id="7" name="擷取日期">
            <a:extLst>
              <a:ext uri="{FF2B5EF4-FFF2-40B4-BE49-F238E27FC236}">
                <ns2:creationId id="{4D2359ED-291D-4251-AA8D-10A79D14B8CC}"/>
              </a:ext>
            </a:extLst>
          </p:cNvPr>
          <p:cNvSpPr>
            <a:spLocks noGrp="1"/>
          </p:cNvSpPr>
          <p:nvPr/>
        </p:nvSpPr>
        <p:spPr>
          <a:xfrm>
            <a:off x="4438650" y="6048375"/>
            <a:ext cx="7048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網站實際畫面 · 2026/11/04</a:t>
            </a:r>
          </a:p>
        </p:txBody>
      </p:sp>
      <p:sp>
        <p:nvSpPr>
          <p:cNvPr id="8" name="頁碼">
            <a:extLst>
              <a:ext uri="{FF2B5EF4-FFF2-40B4-BE49-F238E27FC236}">
                <ns2:creationId id="{8DEBD6A2-D114-435F-9267-5287E3CCF8A0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07 / 15</a:t>
            </a:r>
          </a:p>
        </p:txBody>
      </p:sp>
    </p:spTree>
    <p:extLst>
      <p:ext uri="{BB962C8B-B14F-4D97-AF65-F5344CB8AC3E}">
        <ns4:creationId val="230574754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8" name="">
            <a:extLst>
              <a:ext uri="{FF2B5EF4-FFF2-40B4-BE49-F238E27FC236}">
                <ns2:creationId id="{9DF69169-5D7C-4F18-A1F1-BA2CD23E335A}"/>
              </a:ext>
            </a:extLst>
          </p:cNvPr>
          <p:cNvPicPr>
            <a:picLocks noChangeAspect="1"/>
          </p:cNvPicPr>
          <p:nvPr/>
        </p:nvPicPr>
        <p:blipFill>
          <a:blip r:embed="R4cd400e31ccb4f90"/>
          <a:stretch/>
        </p:blipFill>
        <p:spPr>
          <a:xfrm>
            <a:off x="6934200" y="1047750"/>
            <a:ext cx="4572000" cy="4572000"/>
          </a:xfrm>
          <a:prstGeom prst="rect">
            <a:avLst/>
          </a:prstGeom>
        </p:spPr>
      </p:pic>
      <p:sp>
        <p:nvSpPr>
          <p:cNvPr id="2" name="主題">
            <a:extLst>
              <a:ext uri="{FF2B5EF4-FFF2-40B4-BE49-F238E27FC236}">
                <ns2:creationId id="{C6C61A8A-4924-48BB-A304-079B918CF08D}"/>
              </a:ext>
            </a:extLst>
          </p:cNvPr>
          <p:cNvSpPr>
            <a:spLocks noGrp="1"/>
          </p:cNvSpPr>
          <p:nvPr/>
        </p:nvSpPr>
        <p:spPr>
          <a:xfrm>
            <a:off x="609600" y="1238250"/>
            <a:ext cx="5810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依照家裡的開伙節奏</a:t>
            </a:r>
          </a:p>
        </p:txBody>
      </p:sp>
      <p:sp>
        <p:nvSpPr>
          <p:cNvPr id="3" name="標題">
            <a:extLst>
              <a:ext uri="{FF2B5EF4-FFF2-40B4-BE49-F238E27FC236}">
                <ns2:creationId id="{CD696E44-F879-4B08-94D5-13AC57CE24D9}"/>
              </a:ext>
            </a:extLst>
          </p:cNvPr>
          <p:cNvSpPr>
            <a:spLocks noGrp="1"/>
          </p:cNvSpPr>
          <p:nvPr/>
        </p:nvSpPr>
        <p:spPr>
          <a:xfrm>
            <a:off x="609600" y="2095500"/>
            <a:ext cx="581025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真空小包裝，</a:t>
            </a:r>
          </a:p>
          <a:p>
            <a:pPr algn="l">
              <a:lnSpc>
                <a:spcPct val="125000"/>
              </a:lnSpc>
              <a:buNone/>
              <a:def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75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配合每月配送</a:t>
            </a:r>
          </a:p>
        </p:txBody>
      </p:sp>
      <p:sp>
        <p:nvSpPr>
          <p:cNvPr id="4" name="說明">
            <a:extLst>
              <a:ext uri="{FF2B5EF4-FFF2-40B4-BE49-F238E27FC236}">
                <ns2:creationId id="{7FACEF45-54E4-432B-BDD9-BE499722A2EF}"/>
              </a:ext>
            </a:extLst>
          </p:cNvPr>
          <p:cNvSpPr>
            <a:spLocks noGrp="1"/>
          </p:cNvSpPr>
          <p:nvPr/>
        </p:nvSpPr>
        <p:spPr>
          <a:xfrm>
            <a:off x="609600" y="3838575"/>
            <a:ext cx="57150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025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每包 600g，依照開伙節奏分次取用。</a:t>
            </a:r>
          </a:p>
        </p:txBody>
      </p:sp>
      <p:sp>
        <p:nvSpPr>
          <p:cNvPr id="5" name="案例意義">
            <a:extLst>
              <a:ext uri="{FF2B5EF4-FFF2-40B4-BE49-F238E27FC236}">
                <ns2:creationId id="{0701D3DB-4C7E-45A1-9570-F4F581DAA6E1}"/>
              </a:ext>
            </a:extLst>
          </p:cNvPr>
          <p:cNvSpPr>
            <a:spLocks noGrp="1"/>
          </p:cNvSpPr>
          <p:nvPr/>
        </p:nvSpPr>
        <p:spPr>
          <a:xfrm>
            <a:off x="609600" y="4895850"/>
            <a:ext cx="57150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網站方便訂，產品也要方便用。</a:t>
            </a:r>
          </a:p>
        </p:txBody>
      </p:sp>
      <p:sp>
        <p:nvSpPr>
          <p:cNvPr id="6" name="案例連結">
            <a:extLst>
              <a:ext uri="{FF2B5EF4-FFF2-40B4-BE49-F238E27FC236}">
                <ns2:creationId id="{F1F34C82-E72F-4CA0-971C-0E41A8E832C1}"/>
              </a:ext>
            </a:extLst>
          </p:cNvPr>
          <p:cNvSpPr>
            <a:spLocks noGrp="1"/>
          </p:cNvSpPr>
          <p:nvPr/>
        </p:nvSpPr>
        <p:spPr>
          <a:xfrm>
            <a:off x="609600" y="5905500"/>
            <a:ext cx="58102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查看米箱與包裝 ↗</a:t>
            </a:r>
          </a:p>
        </p:txBody>
      </p:sp>
      <p:sp>
        <p:nvSpPr>
          <p:cNvPr id="7" name="頁碼">
            <a:extLst>
              <a:ext uri="{FF2B5EF4-FFF2-40B4-BE49-F238E27FC236}">
                <ns2:creationId id="{431EF4C2-3642-47DF-95EC-E4E70F55F8B1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08 / 15</a:t>
            </a:r>
          </a:p>
        </p:txBody>
      </p:sp>
    </p:spTree>
    <p:extLst>
      <p:ext uri="{BB962C8B-B14F-4D97-AF65-F5344CB8AC3E}">
        <ns4:creationId val="20303372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標題">
            <a:extLst xmlns:a="http://schemas.openxmlformats.org/drawingml/2006/main">
              <a:ext uri="{FF2B5EF4-FFF2-40B4-BE49-F238E27FC236}">
                <a16:creationId xmlns:a16="http://schemas.microsoft.com/office/drawing/2014/main" id="{77606476-AE0D-4054-864D-5749C7D1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一包米背後的服務系統</a:t>
            </a:r>
          </a:p>
        </p:txBody>
      </p:sp>
      <p:sp>
        <p:nvSpPr>
          <p:cNvPr id="2" name="說明">
            <a:extLst xmlns:a="http://schemas.openxmlformats.org/drawingml/2006/main">
              <a:ext uri="{FF2B5EF4-FFF2-40B4-BE49-F238E27FC236}">
                <a16:creationId xmlns:a16="http://schemas.microsoft.com/office/drawing/2014/main" id="{5BFFFCC9-08B7-4079-9CBD-5C32243A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1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顧客只要收到米，背後每一段都要接好。</a:t>
            </a:r>
          </a:p>
        </p:txBody>
      </p:sp>
      <p:sp>
        <p:nvSpPr>
          <p:cNvPr id="3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AA86BA5B-C617-46C3-9B97-F87B710C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4" name="重點">
            <a:extLst xmlns:a="http://schemas.openxmlformats.org/drawingml/2006/main">
              <a:ext uri="{FF2B5EF4-FFF2-40B4-BE49-F238E27FC236}">
                <a16:creationId xmlns:a16="http://schemas.microsoft.com/office/drawing/2014/main" id="{C230CF08-77B9-4C60-A857-1CEDC6D0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網站</a:t>
            </a:r>
          </a:p>
        </p:txBody>
      </p:sp>
      <p:sp>
        <p:nvSpPr>
          <p:cNvPr id="5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B4070900-489A-47CB-B20D-C149C59B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93548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看懂服務</a:t>
            </a:r>
          </a:p>
        </p:txBody>
      </p:sp>
      <p:sp>
        <p:nvSpPr>
          <p:cNvPr id="6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A722073E-2439-4473-A48D-9CA82A32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8930" y="361950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7" name="重點">
            <a:extLst xmlns:a="http://schemas.openxmlformats.org/drawingml/2006/main">
              <a:ext uri="{FF2B5EF4-FFF2-40B4-BE49-F238E27FC236}">
                <a16:creationId xmlns:a16="http://schemas.microsoft.com/office/drawing/2014/main" id="{E21A6979-B78D-4C13-B33C-4E00D2CE5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8930" y="440055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訂單</a:t>
            </a:r>
          </a:p>
        </p:txBody>
      </p:sp>
      <p:sp>
        <p:nvSpPr>
          <p:cNvPr id="8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675FC85D-F8E2-4ED6-8397-BAC664D5F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8930" y="5191125"/>
            <a:ext cx="193548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記錄需求</a:t>
            </a:r>
          </a:p>
        </p:txBody>
      </p:sp>
      <p:sp>
        <p:nvSpPr>
          <p:cNvPr id="9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EDFFFCFA-E2C1-4942-9149-D6D01DBF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8260" y="361950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0" name="重點">
            <a:extLst xmlns:a="http://schemas.openxmlformats.org/drawingml/2006/main">
              <a:ext uri="{FF2B5EF4-FFF2-40B4-BE49-F238E27FC236}">
                <a16:creationId xmlns:a16="http://schemas.microsoft.com/office/drawing/2014/main" id="{6E1E5A7E-D15A-4DB3-822D-8AA525923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8260" y="440055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付款</a:t>
            </a:r>
          </a:p>
        </p:txBody>
      </p:sp>
      <p:sp>
        <p:nvSpPr>
          <p:cNvPr id="11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EAC716B2-A515-4DFC-B120-7F47E081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8260" y="5191125"/>
            <a:ext cx="193548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確認收款</a:t>
            </a:r>
          </a:p>
        </p:txBody>
      </p:sp>
      <p:sp>
        <p:nvSpPr>
          <p:cNvPr id="12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7EA620B9-4841-41A5-94EB-16E75145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61950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04</a:t>
            </a:r>
          </a:p>
        </p:txBody>
      </p:sp>
      <p:sp>
        <p:nvSpPr>
          <p:cNvPr id="13" name="重點">
            <a:extLst xmlns:a="http://schemas.openxmlformats.org/drawingml/2006/main">
              <a:ext uri="{FF2B5EF4-FFF2-40B4-BE49-F238E27FC236}">
                <a16:creationId xmlns:a16="http://schemas.microsoft.com/office/drawing/2014/main" id="{813B3B52-07AA-4EE2-83D1-726E0748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440055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包裝</a:t>
            </a:r>
          </a:p>
        </p:txBody>
      </p:sp>
      <p:sp>
        <p:nvSpPr>
          <p:cNvPr id="14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8E27B547-FF88-4E91-9509-6DCF565B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5191125"/>
            <a:ext cx="193548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備妥好米</a:t>
            </a:r>
          </a:p>
        </p:txBody>
      </p:sp>
      <p:sp>
        <p:nvSpPr>
          <p:cNvPr id="15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49D4DB4C-47BF-4386-BED9-631E2DBB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361950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05</a:t>
            </a:r>
          </a:p>
        </p:txBody>
      </p:sp>
      <p:sp>
        <p:nvSpPr>
          <p:cNvPr id="16" name="重點">
            <a:extLst xmlns:a="http://schemas.openxmlformats.org/drawingml/2006/main">
              <a:ext uri="{FF2B5EF4-FFF2-40B4-BE49-F238E27FC236}">
                <a16:creationId xmlns:a16="http://schemas.microsoft.com/office/drawing/2014/main" id="{510EA283-8E89-4111-BBBD-D38F8F918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4400550"/>
            <a:ext cx="193548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55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配送</a:t>
            </a:r>
          </a:p>
        </p:txBody>
      </p:sp>
      <p:sp>
        <p:nvSpPr>
          <p:cNvPr id="17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09ECCA8A-B2A3-469A-8F2F-C4B88DAE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5191125"/>
            <a:ext cx="193548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送到門口</a:t>
            </a:r>
          </a:p>
        </p:txBody>
      </p:sp>
      <p:sp>
        <p:nvSpPr>
          <p:cNvPr id="18" name="頁碼">
            <a:extLst xmlns:a="http://schemas.openxmlformats.org/drawingml/2006/main">
              <a:ext uri="{FF2B5EF4-FFF2-40B4-BE49-F238E27FC236}">
                <a16:creationId xmlns:a16="http://schemas.microsoft.com/office/drawing/2014/main" id="{F7CEF8B0-7AFE-4EA7-8F5B-D9CFE2F1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09 / 15</a:t>
            </a:r>
          </a:p>
        </p:txBody>
      </p:sp>
    </p:spTree>
    <p:extLst>
      <p:ext uri="{BB962C8B-B14F-4D97-AF65-F5344CB8AC3E}">
        <p14:creationId xmlns:p14="http://schemas.microsoft.com/office/powerpoint/2010/main" val="1395087694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9" name="主題">
            <a:extLst>
              <a:ext uri="{FF2B5EF4-FFF2-40B4-BE49-F238E27FC236}">
                <ns2:creationId id="{92C67606-6A10-47D2-A171-BD32A0FDB41E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網站案例 03 · 訂閱流程與規則</a:t>
            </a:r>
          </a:p>
        </p:txBody>
      </p:sp>
      <p:sp>
        <p:nvSpPr>
          <p:cNvPr id="2" name="標題">
            <a:extLst>
              <a:ext uri="{FF2B5EF4-FFF2-40B4-BE49-F238E27FC236}">
                <ns2:creationId id="{E3EB2AA0-79B3-4BFB-932C-292825E9D284}"/>
              </a:ext>
            </a:extLst>
          </p:cNvPr>
          <p:cNvSpPr>
            <a:spLocks noGrp="1"/>
          </p:cNvSpPr>
          <p:nvPr/>
        </p:nvSpPr>
        <p:spPr>
          <a:xfrm>
            <a:off x="533400" y="1524000"/>
            <a:ext cx="3619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訂閱服務，</a:t>
            </a:r>
          </a:p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需要把規則說清楚</a:t>
            </a:r>
          </a:p>
        </p:txBody>
      </p:sp>
      <p:sp>
        <p:nvSpPr>
          <p:cNvPr id="3" name="說明">
            <a:extLst>
              <a:ext uri="{FF2B5EF4-FFF2-40B4-BE49-F238E27FC236}">
                <ns2:creationId id="{E09E3BEF-811B-4811-95E9-DEF3DC427A59}"/>
              </a:ext>
            </a:extLst>
          </p:cNvPr>
          <p:cNvSpPr>
            <a:spLocks noGrp="1"/>
          </p:cNvSpPr>
          <p:nvPr/>
        </p:nvSpPr>
        <p:spPr>
          <a:xfrm>
            <a:off x="533400" y="3476625"/>
            <a:ext cx="35718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付款之前，</a:t>
            </a:r>
          </a:p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就交代扣款與配送安排。</a:t>
            </a:r>
          </a:p>
        </p:txBody>
      </p:sp>
      <p:sp>
        <p:nvSpPr>
          <p:cNvPr id="4" name="案例意義">
            <a:extLst>
              <a:ext uri="{FF2B5EF4-FFF2-40B4-BE49-F238E27FC236}">
                <ns2:creationId id="{5C232FA1-7342-4767-A9E3-364D76720CB1}"/>
              </a:ext>
            </a:extLst>
          </p:cNvPr>
          <p:cNvSpPr>
            <a:spLocks noGrp="1"/>
          </p:cNvSpPr>
          <p:nvPr/>
        </p:nvSpPr>
        <p:spPr>
          <a:xfrm>
            <a:off x="533400" y="4667250"/>
            <a:ext cx="357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把技術流程，</a:t>
            </a:r>
          </a:p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翻成顧客看得懂的說明。</a:t>
            </a:r>
          </a:p>
        </p:txBody>
      </p:sp>
      <p:sp>
        <p:nvSpPr>
          <p:cNvPr id="5" name="案例連結">
            <a:extLst>
              <a:ext uri="{FF2B5EF4-FFF2-40B4-BE49-F238E27FC236}">
                <ns2:creationId id="{1B120A9A-7367-4158-ADE6-57530F818816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3524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查看訂閱規則 ↗</a:t>
            </a:r>
          </a:p>
        </p:txBody>
      </p:sp>
      <p:pic>
        <p:nvPicPr>
          <p:cNvPr id="6" name="">
            <a:extLst>
              <a:ext uri="{FF2B5EF4-FFF2-40B4-BE49-F238E27FC236}">
                <ns2:creationId id="{7EBA5A18-AB52-41AF-8B45-6CA50D639103}"/>
              </a:ext>
            </a:extLst>
          </p:cNvPr>
          <p:cNvPicPr>
            <a:picLocks noChangeAspect="1"/>
          </p:cNvPicPr>
          <p:nvPr/>
        </p:nvPicPr>
        <p:blipFill>
          <a:blip r:embed="Rd38b7fef6bd645db"/>
          <a:stretch/>
        </p:blipFill>
        <p:spPr>
          <a:xfrm>
            <a:off x="4438650" y="1883855"/>
            <a:ext cx="7200900" cy="3528441"/>
          </a:xfrm>
          <a:prstGeom prst="rect">
            <a:avLst/>
          </a:prstGeom>
        </p:spPr>
      </p:pic>
      <p:sp>
        <p:nvSpPr>
          <p:cNvPr id="7" name="擷取日期">
            <a:extLst>
              <a:ext uri="{FF2B5EF4-FFF2-40B4-BE49-F238E27FC236}">
                <ns2:creationId id="{57915677-D5F0-456D-A200-395BD87239D3}"/>
              </a:ext>
            </a:extLst>
          </p:cNvPr>
          <p:cNvSpPr>
            <a:spLocks noGrp="1"/>
          </p:cNvSpPr>
          <p:nvPr/>
        </p:nvSpPr>
        <p:spPr>
          <a:xfrm>
            <a:off x="4438650" y="6048375"/>
            <a:ext cx="7048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網站實際畫面 · 2026/11/04</a:t>
            </a:r>
          </a:p>
        </p:txBody>
      </p:sp>
      <p:sp>
        <p:nvSpPr>
          <p:cNvPr id="8" name="頁碼">
            <a:extLst>
              <a:ext uri="{FF2B5EF4-FFF2-40B4-BE49-F238E27FC236}">
                <ns2:creationId id="{2A9FFE25-0428-46E9-9332-B9CE3947775C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10 / 15</a:t>
            </a:r>
          </a:p>
        </p:txBody>
      </p:sp>
    </p:spTree>
    <p:extLst>
      <p:ext uri="{BB962C8B-B14F-4D97-AF65-F5344CB8AC3E}">
        <ns4:creationId val="8968041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主題">
            <a:extLst xmlns:a="http://schemas.openxmlformats.org/drawingml/2006/main">
              <a:ext uri="{FF2B5EF4-FFF2-40B4-BE49-F238E27FC236}">
                <a16:creationId xmlns:a16="http://schemas.microsoft.com/office/drawing/2014/main" id="{1D4DEA5C-2276-446E-A4DD-0B1D0361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金流串接的實際分工</a:t>
            </a:r>
          </a:p>
        </p:txBody>
      </p:sp>
      <p:sp>
        <p:nvSpPr>
          <p:cNvPr id="2" name="標題">
            <a:extLst xmlns:a="http://schemas.openxmlformats.org/drawingml/2006/main">
              <a:ext uri="{FF2B5EF4-FFF2-40B4-BE49-F238E27FC236}">
                <a16:creationId xmlns:a16="http://schemas.microsoft.com/office/drawing/2014/main" id="{26357900-83F3-4587-9102-2D665091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AI 協助實作，我確認能不能用</a:t>
            </a:r>
          </a:p>
        </p:txBody>
      </p:sp>
      <p:sp>
        <p:nvSpPr>
          <p:cNvPr id="3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60E5C344-6E5E-4F60-BF1F-17860A2C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4" name="重點">
            <a:extLst xmlns:a="http://schemas.openxmlformats.org/drawingml/2006/main">
              <a:ext uri="{FF2B5EF4-FFF2-40B4-BE49-F238E27FC236}">
                <a16:creationId xmlns:a16="http://schemas.microsoft.com/office/drawing/2014/main" id="{F801914B-6E27-4F43-B1D5-0ABCE7FB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我提供</a:t>
            </a:r>
          </a:p>
        </p:txBody>
      </p:sp>
      <p:sp>
        <p:nvSpPr>
          <p:cNvPr id="5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E9A7A4EA-DA82-433B-B00E-18E5EC7CD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需求、對接規格與營運條件</a:t>
            </a:r>
          </a:p>
        </p:txBody>
      </p:sp>
      <p:sp>
        <p:nvSpPr>
          <p:cNvPr id="6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947691EB-AF76-4F8A-947E-DA895BB4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7" name="重點">
            <a:extLst xmlns:a="http://schemas.openxmlformats.org/drawingml/2006/main">
              <a:ext uri="{FF2B5EF4-FFF2-40B4-BE49-F238E27FC236}">
                <a16:creationId xmlns:a16="http://schemas.microsoft.com/office/drawing/2014/main" id="{2E564784-15AE-4945-B7C1-4B6575A2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Codex 協助</a:t>
            </a:r>
          </a:p>
        </p:txBody>
      </p:sp>
      <p:sp>
        <p:nvSpPr>
          <p:cNvPr id="8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F21D49A5-289A-4AC4-9F48-08E2E9447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寫程式、建測試介面、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執行與修正</a:t>
            </a:r>
          </a:p>
        </p:txBody>
      </p:sp>
      <p:sp>
        <p:nvSpPr>
          <p:cNvPr id="9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82808003-31F9-401F-9801-3FB12531F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0" name="重點">
            <a:extLst xmlns:a="http://schemas.openxmlformats.org/drawingml/2006/main">
              <a:ext uri="{FF2B5EF4-FFF2-40B4-BE49-F238E27FC236}">
                <a16:creationId xmlns:a16="http://schemas.microsoft.com/office/drawing/2014/main" id="{08315226-E721-4D07-A6E7-103B040E8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我確認</a:t>
            </a:r>
          </a:p>
        </p:txBody>
      </p:sp>
      <p:sp>
        <p:nvSpPr>
          <p:cNvPr id="11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D2370249-B593-46C9-A009-4E1EDF4B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測試結果、正式驗證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與營運適用性</a:t>
            </a:r>
          </a:p>
        </p:txBody>
      </p:sp>
      <p:sp>
        <p:nvSpPr>
          <p:cNvPr id="12" name="頁碼">
            <a:extLst xmlns:a="http://schemas.openxmlformats.org/drawingml/2006/main">
              <a:ext uri="{FF2B5EF4-FFF2-40B4-BE49-F238E27FC236}">
                <a16:creationId xmlns:a16="http://schemas.microsoft.com/office/drawing/2014/main" id="{2894077D-B9A1-4C00-A465-5F1947BF2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1605140083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9" name="主題">
            <a:extLst>
              <a:ext uri="{FF2B5EF4-FFF2-40B4-BE49-F238E27FC236}">
                <ns2:creationId id="{0B2A7C14-B279-4F00-9401-29185C840189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網站案例 04 · 農業日報</a:t>
            </a:r>
          </a:p>
        </p:txBody>
      </p:sp>
      <p:sp>
        <p:nvSpPr>
          <p:cNvPr id="2" name="標題">
            <a:extLst>
              <a:ext uri="{FF2B5EF4-FFF2-40B4-BE49-F238E27FC236}">
                <ns2:creationId id="{8438914E-7255-453A-AB7C-E31ED52853F0}"/>
              </a:ext>
            </a:extLst>
          </p:cNvPr>
          <p:cNvSpPr>
            <a:spLocks noGrp="1"/>
          </p:cNvSpPr>
          <p:nvPr/>
        </p:nvSpPr>
        <p:spPr>
          <a:xfrm>
            <a:off x="533400" y="1524000"/>
            <a:ext cx="3619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讓網站上線後，</a:t>
            </a:r>
          </a:p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仍有內容可讀</a:t>
            </a:r>
          </a:p>
        </p:txBody>
      </p:sp>
      <p:sp>
        <p:nvSpPr>
          <p:cNvPr id="3" name="說明">
            <a:extLst>
              <a:ext uri="{FF2B5EF4-FFF2-40B4-BE49-F238E27FC236}">
                <ns2:creationId id="{CE00C66B-CB12-4059-AD2A-7095EE0410B5}"/>
              </a:ext>
            </a:extLst>
          </p:cNvPr>
          <p:cNvSpPr>
            <a:spLocks noGrp="1"/>
          </p:cNvSpPr>
          <p:nvPr/>
        </p:nvSpPr>
        <p:spPr>
          <a:xfrm>
            <a:off x="533400" y="3476625"/>
            <a:ext cx="35718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把當令農產，</a:t>
            </a:r>
          </a:p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接回家裡的一餐。</a:t>
            </a:r>
          </a:p>
        </p:txBody>
      </p:sp>
      <p:sp>
        <p:nvSpPr>
          <p:cNvPr id="4" name="案例意義">
            <a:extLst>
              <a:ext uri="{FF2B5EF4-FFF2-40B4-BE49-F238E27FC236}">
                <ns2:creationId id="{B95755F4-D992-4EA0-851B-D688FF414F2E}"/>
              </a:ext>
            </a:extLst>
          </p:cNvPr>
          <p:cNvSpPr>
            <a:spLocks noGrp="1"/>
          </p:cNvSpPr>
          <p:nvPr/>
        </p:nvSpPr>
        <p:spPr>
          <a:xfrm>
            <a:off x="533400" y="4667250"/>
            <a:ext cx="357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持續整理料理與農產資訊，</a:t>
            </a:r>
          </a:p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讓服務有延伸。</a:t>
            </a:r>
          </a:p>
        </p:txBody>
      </p:sp>
      <p:sp>
        <p:nvSpPr>
          <p:cNvPr id="5" name="案例連結">
            <a:extLst>
              <a:ext uri="{FF2B5EF4-FFF2-40B4-BE49-F238E27FC236}">
                <ns2:creationId id="{9784482C-7B93-4F5D-847A-A15197616F06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3524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閱讀農業日報 ↗</a:t>
            </a:r>
          </a:p>
        </p:txBody>
      </p:sp>
      <p:pic>
        <p:nvPicPr>
          <p:cNvPr id="6" name="">
            <a:extLst>
              <a:ext uri="{FF2B5EF4-FFF2-40B4-BE49-F238E27FC236}">
                <ns2:creationId id="{DE1935AB-1388-4BB8-9129-D0F15AF385EF}"/>
              </a:ext>
            </a:extLst>
          </p:cNvPr>
          <p:cNvPicPr>
            <a:picLocks noChangeAspect="1"/>
          </p:cNvPicPr>
          <p:nvPr/>
        </p:nvPicPr>
        <p:blipFill>
          <a:blip r:embed="Rfc4557859f39468b"/>
          <a:stretch/>
        </p:blipFill>
        <p:spPr>
          <a:xfrm>
            <a:off x="4438650" y="1544062"/>
            <a:ext cx="7200900" cy="4208026"/>
          </a:xfrm>
          <a:prstGeom prst="rect">
            <a:avLst/>
          </a:prstGeom>
        </p:spPr>
      </p:pic>
      <p:sp>
        <p:nvSpPr>
          <p:cNvPr id="7" name="擷取日期">
            <a:extLst>
              <a:ext uri="{FF2B5EF4-FFF2-40B4-BE49-F238E27FC236}">
                <ns2:creationId id="{05A385DC-B3BC-43E8-801E-897D105DE83C}"/>
              </a:ext>
            </a:extLst>
          </p:cNvPr>
          <p:cNvSpPr>
            <a:spLocks noGrp="1"/>
          </p:cNvSpPr>
          <p:nvPr/>
        </p:nvSpPr>
        <p:spPr>
          <a:xfrm>
            <a:off x="4438650" y="6048375"/>
            <a:ext cx="7048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網站實際畫面 · 2026/11/04</a:t>
            </a:r>
          </a:p>
        </p:txBody>
      </p:sp>
      <p:sp>
        <p:nvSpPr>
          <p:cNvPr id="8" name="頁碼">
            <a:extLst>
              <a:ext uri="{FF2B5EF4-FFF2-40B4-BE49-F238E27FC236}">
                <ns2:creationId id="{73E38DF7-CDF3-4B7D-ADE2-165752313F2D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12 / 15</a:t>
            </a:r>
          </a:p>
        </p:txBody>
      </p:sp>
    </p:spTree>
    <p:extLst>
      <p:ext uri="{BB962C8B-B14F-4D97-AF65-F5344CB8AC3E}">
        <ns4:creationId val="408226020"/>
      </p:ext>
    </p:extLst>
  </p:cSld>
</p:sld>
</file>

<file path=ppt/slides/slide1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9" name="主題">
            <a:extLst>
              <a:ext uri="{FF2B5EF4-FFF2-40B4-BE49-F238E27FC236}">
                <ns2:creationId id="{39B9982E-A405-42F1-A111-A965AAD6F4BB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110490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網站案例 05 · 公益捐米紀錄</a:t>
            </a:r>
          </a:p>
        </p:txBody>
      </p:sp>
      <p:sp>
        <p:nvSpPr>
          <p:cNvPr id="2" name="標題">
            <a:extLst>
              <a:ext uri="{FF2B5EF4-FFF2-40B4-BE49-F238E27FC236}">
                <ns2:creationId id="{B0774CFA-A4A5-40F7-8044-EDA1BD36C8B4}"/>
              </a:ext>
            </a:extLst>
          </p:cNvPr>
          <p:cNvSpPr>
            <a:spLocks noGrp="1"/>
          </p:cNvSpPr>
          <p:nvPr/>
        </p:nvSpPr>
        <p:spPr>
          <a:xfrm>
            <a:off x="533400" y="1524000"/>
            <a:ext cx="3619500" cy="1809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把定期送米，</a:t>
            </a:r>
          </a:p>
          <a:p>
            <a:pPr algn="l">
              <a:lnSpc>
                <a:spcPct val="125000"/>
              </a:lnSpc>
              <a:buNone/>
              <a:def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3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延伸成公益支持</a:t>
            </a:r>
          </a:p>
        </p:txBody>
      </p:sp>
      <p:sp>
        <p:nvSpPr>
          <p:cNvPr id="3" name="說明">
            <a:extLst>
              <a:ext uri="{FF2B5EF4-FFF2-40B4-BE49-F238E27FC236}">
                <ns2:creationId id="{0AE55B0D-4993-4B64-91F9-83EBD0DF9705}"/>
              </a:ext>
            </a:extLst>
          </p:cNvPr>
          <p:cNvSpPr>
            <a:spLocks noGrp="1"/>
          </p:cNvSpPr>
          <p:nvPr/>
        </p:nvSpPr>
        <p:spPr>
          <a:xfrm>
            <a:off x="533400" y="3476625"/>
            <a:ext cx="3571875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有固定的支持，</a:t>
            </a:r>
          </a:p>
          <a:p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也要留下交付的紀錄。</a:t>
            </a:r>
          </a:p>
        </p:txBody>
      </p:sp>
      <p:sp>
        <p:nvSpPr>
          <p:cNvPr id="4" name="案例意義">
            <a:extLst>
              <a:ext uri="{FF2B5EF4-FFF2-40B4-BE49-F238E27FC236}">
                <ns2:creationId id="{C8C992A0-1229-49A6-A83B-D9D933F75E10}"/>
              </a:ext>
            </a:extLst>
          </p:cNvPr>
          <p:cNvSpPr>
            <a:spLocks noGrp="1"/>
          </p:cNvSpPr>
          <p:nvPr/>
        </p:nvSpPr>
        <p:spPr>
          <a:xfrm>
            <a:off x="533400" y="4667250"/>
            <a:ext cx="35718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讓支持者知道，</a:t>
            </a:r>
          </a:p>
          <a:p>
            <a:pPr algn="l">
              <a:lnSpc>
                <a:spcPct val="125000"/>
              </a:lnSpc>
              <a:buNone/>
              <a:def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72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心意送往哪裡。</a:t>
            </a:r>
          </a:p>
        </p:txBody>
      </p:sp>
      <p:sp>
        <p:nvSpPr>
          <p:cNvPr id="5" name="案例連結">
            <a:extLst>
              <a:ext uri="{FF2B5EF4-FFF2-40B4-BE49-F238E27FC236}">
                <ns2:creationId id="{8E70E20F-7C56-441D-9EEA-8F71D676BC17}"/>
              </a:ext>
            </a:extLst>
          </p:cNvPr>
          <p:cNvSpPr>
            <a:spLocks noGrp="1"/>
          </p:cNvSpPr>
          <p:nvPr/>
        </p:nvSpPr>
        <p:spPr>
          <a:xfrm>
            <a:off x="533400" y="5810250"/>
            <a:ext cx="3524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00" b="0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查看公開捐米紀錄 ↗</a:t>
            </a:r>
          </a:p>
        </p:txBody>
      </p:sp>
      <p:pic>
        <p:nvPicPr>
          <p:cNvPr id="6" name="">
            <a:extLst>
              <a:ext uri="{FF2B5EF4-FFF2-40B4-BE49-F238E27FC236}">
                <ns2:creationId id="{289AC02E-D09F-433F-9A45-BE76D9AB1CED}"/>
              </a:ext>
            </a:extLst>
          </p:cNvPr>
          <p:cNvPicPr>
            <a:picLocks noChangeAspect="1"/>
          </p:cNvPicPr>
          <p:nvPr/>
        </p:nvPicPr>
        <p:blipFill>
          <a:blip r:embed="R7600fb83174f4072"/>
          <a:stretch/>
        </p:blipFill>
        <p:spPr>
          <a:xfrm>
            <a:off x="4438650" y="2176391"/>
            <a:ext cx="7200900" cy="2943368"/>
          </a:xfrm>
          <a:prstGeom prst="rect">
            <a:avLst/>
          </a:prstGeom>
        </p:spPr>
      </p:pic>
      <p:sp>
        <p:nvSpPr>
          <p:cNvPr id="7" name="擷取日期">
            <a:extLst>
              <a:ext uri="{FF2B5EF4-FFF2-40B4-BE49-F238E27FC236}">
                <ns2:creationId id="{5C79F78A-71DB-4D03-BB33-F6E3E399DE6A}"/>
              </a:ext>
            </a:extLst>
          </p:cNvPr>
          <p:cNvSpPr>
            <a:spLocks noGrp="1"/>
          </p:cNvSpPr>
          <p:nvPr/>
        </p:nvSpPr>
        <p:spPr>
          <a:xfrm>
            <a:off x="4438650" y="6048375"/>
            <a:ext cx="7048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75" b="0">
                <a:solidFill>
                  <a:srgbClr val="546258"/>
                </a:solidFill>
                <a:latin typeface="Microsoft JhengHei"/>
                <a:ea typeface="Microsoft JhengHei"/>
                <a:cs typeface="Microsoft JhengHei"/>
              </a:rPr>
              <a:t>網站實際畫面 · 2026/11/04</a:t>
            </a:r>
          </a:p>
        </p:txBody>
      </p:sp>
      <p:sp>
        <p:nvSpPr>
          <p:cNvPr id="8" name="頁碼">
            <a:extLst>
              <a:ext uri="{FF2B5EF4-FFF2-40B4-BE49-F238E27FC236}">
                <ns2:creationId id="{0F5AFF05-A5D2-45C1-8855-0908AAC00165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13 / 15</a:t>
            </a:r>
          </a:p>
        </p:txBody>
      </p:sp>
    </p:spTree>
    <p:extLst>
      <p:ext uri="{BB962C8B-B14F-4D97-AF65-F5344CB8AC3E}">
        <ns4:creationId val="2420471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8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主題">
            <a:extLst xmlns:a="http://schemas.openxmlformats.org/drawingml/2006/main">
              <a:ext uri="{FF2B5EF4-FFF2-40B4-BE49-F238E27FC236}">
                <a16:creationId xmlns:a16="http://schemas.microsoft.com/office/drawing/2014/main" id="{2273693E-BE3E-41F6-9C82-A6C2E6E4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575" b="0">
                <a:solidFill>
                  <a:srgbClr val="715836"/>
                </a:solidFill>
                <a:latin typeface="Microsoft JhengHei"/>
                <a:ea typeface="Microsoft JhengHei"/>
                <a:cs typeface="Microsoft JhengHei"/>
              </a:rPr>
              <a:t>把故事與實作接起來</a:t>
            </a:r>
          </a:p>
        </p:txBody>
      </p:sp>
      <p:sp>
        <p:nvSpPr>
          <p:cNvPr id="2" name="標題">
            <a:extLst xmlns:a="http://schemas.openxmlformats.org/drawingml/2006/main">
              <a:ext uri="{FF2B5EF4-FFF2-40B4-BE49-F238E27FC236}">
                <a16:creationId xmlns:a16="http://schemas.microsoft.com/office/drawing/2014/main" id="{FD188D9A-90FB-47BA-96C9-D4CAC9A09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900" b="1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工程思維，回到顧客的日常</a:t>
            </a:r>
          </a:p>
        </p:txBody>
      </p:sp>
      <p:sp>
        <p:nvSpPr>
          <p:cNvPr id="3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4C23D121-5EA4-4B4D-A5DA-62E5B308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01</a:t>
            </a:r>
          </a:p>
        </p:txBody>
      </p:sp>
      <p:sp>
        <p:nvSpPr>
          <p:cNvPr id="4" name="重點">
            <a:extLst xmlns:a="http://schemas.openxmlformats.org/drawingml/2006/main">
              <a:ext uri="{FF2B5EF4-FFF2-40B4-BE49-F238E27FC236}">
                <a16:creationId xmlns:a16="http://schemas.microsoft.com/office/drawing/2014/main" id="{D382F949-8895-49CA-BD95-A1DBC5B5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看懂</a:t>
            </a:r>
          </a:p>
        </p:txBody>
      </p:sp>
      <p:sp>
        <p:nvSpPr>
          <p:cNvPr id="5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6B90CC00-2BA7-4FB6-A38D-0FDD4637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選米指南，幫助理解產品</a:t>
            </a:r>
          </a:p>
        </p:txBody>
      </p:sp>
      <p:sp>
        <p:nvSpPr>
          <p:cNvPr id="6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E7675B11-DF62-4E6C-9C0F-EC19E04A4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02</a:t>
            </a:r>
          </a:p>
        </p:txBody>
      </p:sp>
      <p:sp>
        <p:nvSpPr>
          <p:cNvPr id="7" name="重點">
            <a:extLst xmlns:a="http://schemas.openxmlformats.org/drawingml/2006/main">
              <a:ext uri="{FF2B5EF4-FFF2-40B4-BE49-F238E27FC236}">
                <a16:creationId xmlns:a16="http://schemas.microsoft.com/office/drawing/2014/main" id="{8D1C34FC-030F-49D1-97F4-076F56B47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買得方便</a:t>
            </a:r>
          </a:p>
        </p:txBody>
      </p:sp>
      <p:sp>
        <p:nvSpPr>
          <p:cNvPr id="8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1ED4FE59-419B-44E4-8C85-917C70C3C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515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米箱方案，連接定期配送</a:t>
            </a:r>
          </a:p>
        </p:txBody>
      </p:sp>
      <p:sp>
        <p:nvSpPr>
          <p:cNvPr id="9" name="流程編號">
            <a:extLst xmlns:a="http://schemas.openxmlformats.org/drawingml/2006/main">
              <a:ext uri="{FF2B5EF4-FFF2-40B4-BE49-F238E27FC236}">
                <a16:creationId xmlns:a16="http://schemas.microsoft.com/office/drawing/2014/main" id="{1870DC34-DA1F-4A27-B95F-634F4CB0C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361950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3000" b="0">
                <a:solidFill>
                  <a:srgbClr val="9B7848"/>
                </a:solidFill>
                <a:latin typeface="Microsoft JhengHei"/>
                <a:ea typeface="Microsoft JhengHei"/>
                <a:cs typeface="Microsoft JhengHei"/>
              </a:rPr>
              <a:t>03</a:t>
            </a:r>
          </a:p>
        </p:txBody>
      </p:sp>
      <p:sp>
        <p:nvSpPr>
          <p:cNvPr id="10" name="重點">
            <a:extLst xmlns:a="http://schemas.openxmlformats.org/drawingml/2006/main">
              <a:ext uri="{FF2B5EF4-FFF2-40B4-BE49-F238E27FC236}">
                <a16:creationId xmlns:a16="http://schemas.microsoft.com/office/drawing/2014/main" id="{0DB4B338-B94D-4A2E-80F4-99A71542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4400550"/>
            <a:ext cx="3441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700" b="1">
                <a:solidFill>
                  <a:srgbClr val="315342"/>
                </a:solidFill>
                <a:latin typeface="Microsoft JhengHei"/>
                <a:ea typeface="Microsoft JhengHei"/>
                <a:cs typeface="Microsoft JhengHei"/>
              </a:rPr>
              <a:t>持續信任</a:t>
            </a:r>
          </a:p>
        </p:txBody>
      </p:sp>
      <p:sp>
        <p:nvSpPr>
          <p:cNvPr id="11" name="重點說明">
            <a:extLst xmlns:a="http://schemas.openxmlformats.org/drawingml/2006/main">
              <a:ext uri="{FF2B5EF4-FFF2-40B4-BE49-F238E27FC236}">
                <a16:creationId xmlns:a16="http://schemas.microsoft.com/office/drawing/2014/main" id="{389A7D33-AEDF-413D-960C-05A10333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0700" y="5191125"/>
            <a:ext cx="34417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950" b="0">
                <a:solidFill>
                  <a:srgbClr val="273D32"/>
                </a:solidFill>
                <a:latin typeface="Microsoft JhengHei"/>
                <a:ea typeface="Microsoft JhengHei"/>
                <a:cs typeface="Microsoft JhengHei"/>
              </a:rPr>
              <a:t>清楚的規則與公開紀錄</a:t>
            </a:r>
          </a:p>
        </p:txBody>
      </p:sp>
      <p:sp>
        <p:nvSpPr>
          <p:cNvPr id="12" name="頁碼">
            <a:extLst xmlns:a="http://schemas.openxmlformats.org/drawingml/2006/main">
              <a:ext uri="{FF2B5EF4-FFF2-40B4-BE49-F238E27FC236}">
                <a16:creationId xmlns:a16="http://schemas.microsoft.com/office/drawing/2014/main" id="{1C47BB2D-3313-4EE0-A478-2F02823A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 xmlns:a="http://schemas.openxmlformats.org/drawingml/2006/main">
            <a:pPr algn="l">
              <a:lnSpc>
                <a:spcPct val="125000"/>
              </a:lnSpc>
              <a:buNone/>
              <a:def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686B5E"/>
                </a:solidFill>
                <a:latin typeface="Microsoft JhengHei"/>
                <a:ea typeface="Microsoft JhengHei"/>
                <a:cs typeface="Microsoft JhengHei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222077237"/>
      </p:ext>
    </p:extLst>
  </p:cSld>
</p:sld>
</file>

<file path=ppt/slides/slide1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203C3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品牌">
            <a:extLst>
              <a:ext uri="{FF2B5EF4-FFF2-40B4-BE49-F238E27FC236}">
                <ns2:creationId id="{F86084DF-157E-4472-9A04-D5905144CF47}"/>
              </a:ext>
            </a:extLst>
          </p:cNvPr>
          <p:cNvSpPr>
            <a:spLocks noGrp="1"/>
          </p:cNvSpPr>
          <p:nvPr/>
        </p:nvSpPr>
        <p:spPr>
          <a:xfrm>
            <a:off x="762000" y="1047750"/>
            <a:ext cx="104775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65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rPr>
              <a:t>上好味米禮商行</a:t>
            </a:r>
          </a:p>
        </p:txBody>
      </p:sp>
      <p:sp>
        <p:nvSpPr>
          <p:cNvPr id="2" name="標題">
            <a:extLst>
              <a:ext uri="{FF2B5EF4-FFF2-40B4-BE49-F238E27FC236}">
                <ns2:creationId id="{8EFB4B84-5351-421C-AE65-88A74C24B609}"/>
              </a:ext>
            </a:extLst>
          </p:cNvPr>
          <p:cNvSpPr>
            <a:spLocks noGrp="1"/>
          </p:cNvSpPr>
          <p:nvPr/>
        </p:nvSpPr>
        <p:spPr>
          <a:xfrm>
            <a:off x="762000" y="2019300"/>
            <a:ext cx="10668000" cy="2000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rPr>
              <a:t>真正好的服務，</a:t>
            </a:r>
          </a:p>
          <a:p>
            <a:pPr algn="l">
              <a:lnSpc>
                <a:spcPct val="125000"/>
              </a:lnSpc>
              <a:buNone/>
              <a:def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4650" b="1">
                <a:solidFill>
                  <a:srgbClr val="F8F4EB"/>
                </a:solidFill>
                <a:latin typeface="Microsoft JhengHei"/>
                <a:ea typeface="Microsoft JhengHei"/>
                <a:cs typeface="Microsoft JhengHei"/>
              </a:rPr>
              <a:t>是讓顧客少操一點心</a:t>
            </a:r>
          </a:p>
        </p:txBody>
      </p:sp>
      <p:sp>
        <p:nvSpPr>
          <p:cNvPr id="3" name="說明">
            <a:extLst>
              <a:ext uri="{FF2B5EF4-FFF2-40B4-BE49-F238E27FC236}">
                <ns2:creationId id="{8954F938-A1A6-4664-AFAB-E6D07162F98A}"/>
              </a:ext>
            </a:extLst>
          </p:cNvPr>
          <p:cNvSpPr>
            <a:spLocks noGrp="1"/>
          </p:cNvSpPr>
          <p:nvPr/>
        </p:nvSpPr>
        <p:spPr>
          <a:xfrm>
            <a:off x="762000" y="4429125"/>
            <a:ext cx="10668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2250" b="0">
                <a:solidFill>
                  <a:srgbClr val="E1E5DC"/>
                </a:solidFill>
                <a:latin typeface="Microsoft JhengHei"/>
                <a:ea typeface="Microsoft JhengHei"/>
                <a:cs typeface="Microsoft JhengHei"/>
              </a:rPr>
              <a:t>從買米到收到米，都能感到安心。</a:t>
            </a:r>
          </a:p>
        </p:txBody>
      </p:sp>
      <p:sp>
        <p:nvSpPr>
          <p:cNvPr id="4" name="案例連結">
            <a:extLst>
              <a:ext uri="{FF2B5EF4-FFF2-40B4-BE49-F238E27FC236}">
                <ns2:creationId id="{D0F2CD5D-A4E8-46A4-9BB4-014DC6274056}"/>
              </a:ext>
            </a:extLst>
          </p:cNvPr>
          <p:cNvSpPr>
            <a:spLocks noGrp="1"/>
          </p:cNvSpPr>
          <p:nvPr/>
        </p:nvSpPr>
        <p:spPr>
          <a:xfrm>
            <a:off x="762000" y="5572125"/>
            <a:ext cx="10477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8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  <a:hlinkClick r:id="rIdWebsiteCase"/>
              </a:rPr>
              <a:t>從家庭用量，開始選米 ↗</a:t>
            </a:r>
          </a:p>
        </p:txBody>
      </p:sp>
      <p:sp>
        <p:nvSpPr>
          <p:cNvPr id="5" name="頁碼">
            <a:extLst>
              <a:ext uri="{FF2B5EF4-FFF2-40B4-BE49-F238E27FC236}">
                <ns2:creationId id="{83147260-28C3-4C98-8602-FBD1AA8B7F5E}"/>
              </a:ext>
            </a:extLst>
          </p:cNvPr>
          <p:cNvSpPr>
            <a:spLocks noGrp="1"/>
          </p:cNvSpPr>
          <p:nvPr/>
        </p:nvSpPr>
        <p:spPr>
          <a:xfrm>
            <a:off x="609600" y="645795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defPPr>
            <a:lvl1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1pPr>
            <a:lvl2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2pPr>
            <a:lvl3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3pPr>
            <a:lvl4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4pPr>
            <a:lvl5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5pPr>
            <a:lvl6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6pPr>
            <a:lvl7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7pPr>
            <a:lvl8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8pPr>
            <a:lvl9pPr algn="l"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lvl9pPr>
          </a:lstStyle>
          <a:p>
            <a:pPr algn="l">
              <a:lnSpc>
                <a:spcPct val="125000"/>
              </a:lnSpc>
              <a:buNone/>
              <a:def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defRPr>
            </a:pPr>
            <a:r>
              <a:rPr sz="1200" b="0">
                <a:solidFill>
                  <a:srgbClr val="E3C693"/>
                </a:solidFill>
                <a:latin typeface="Microsoft JhengHei"/>
                <a:ea typeface="Microsoft JhengHei"/>
                <a:cs typeface="Microsoft JhengHei"/>
              </a:rPr>
              <a:t>15 / 15</a:t>
            </a:r>
          </a:p>
        </p:txBody>
      </p:sp>
    </p:spTree>
    <p:extLst>
      <p:ext uri="{BB962C8B-B14F-4D97-AF65-F5344CB8AC3E}">
        <ns4:creationId val="3585700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2026-11-04T08:11:51.2370000Z</dcterms:created>
  <dcterms:modified xsi:type="dcterms:W3CDTF">2026-11-04T08:11:51.2370000Z</dcterms:modified>
</coreProperties>
</file>